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sldIdLst>
    <p:sldId id="256" r:id="rId2"/>
    <p:sldId id="307" r:id="rId3"/>
    <p:sldId id="273" r:id="rId4"/>
    <p:sldId id="302" r:id="rId5"/>
    <p:sldId id="285" r:id="rId6"/>
    <p:sldId id="286" r:id="rId7"/>
    <p:sldId id="287" r:id="rId8"/>
    <p:sldId id="283" r:id="rId9"/>
    <p:sldId id="306" r:id="rId10"/>
    <p:sldId id="270" r:id="rId11"/>
    <p:sldId id="304" r:id="rId12"/>
    <p:sldId id="309" r:id="rId13"/>
    <p:sldId id="310" r:id="rId14"/>
    <p:sldId id="312" r:id="rId15"/>
    <p:sldId id="281" r:id="rId16"/>
    <p:sldId id="282" r:id="rId17"/>
  </p:sldIdLst>
  <p:sldSz cx="9144000" cy="6858000" type="screen4x3"/>
  <p:notesSz cx="6950075" cy="92360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83" userDrawn="1">
          <p15:clr>
            <a:srgbClr val="A4A3A4"/>
          </p15:clr>
        </p15:guide>
        <p15:guide id="2" pos="2211" userDrawn="1">
          <p15:clr>
            <a:srgbClr val="A4A3A4"/>
          </p15:clr>
        </p15:guide>
        <p15:guide id="3" orient="horz" pos="2909" userDrawn="1">
          <p15:clr>
            <a:srgbClr val="A4A3A4"/>
          </p15:clr>
        </p15:guide>
        <p15:guide id="4" pos="219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479" autoAdjust="0"/>
    <p:restoredTop sz="94660"/>
  </p:normalViewPr>
  <p:slideViewPr>
    <p:cSldViewPr>
      <p:cViewPr varScale="1">
        <p:scale>
          <a:sx n="107" d="100"/>
          <a:sy n="107" d="100"/>
        </p:scale>
        <p:origin x="133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83"/>
        <p:guide pos="2211"/>
        <p:guide orient="horz" pos="2909"/>
        <p:guide pos="219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2" y="1"/>
            <a:ext cx="6950075" cy="92360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</p:spPr>
        <p:txBody>
          <a:bodyPr wrap="none" lIns="94064" tIns="47032" rIns="94064" bIns="47032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s-MX"/>
          </a:p>
        </p:txBody>
      </p:sp>
      <p:sp>
        <p:nvSpPr>
          <p:cNvPr id="2051" name="AutoShape 2"/>
          <p:cNvSpPr>
            <a:spLocks noChangeArrowheads="1"/>
          </p:cNvSpPr>
          <p:nvPr/>
        </p:nvSpPr>
        <p:spPr bwMode="auto">
          <a:xfrm>
            <a:off x="2" y="1"/>
            <a:ext cx="6950075" cy="92360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4064" tIns="47032" rIns="94064" bIns="47032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s-MX"/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2" y="0"/>
            <a:ext cx="3011487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4064" tIns="47032" rIns="94064" bIns="47032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s-MX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37000" y="2"/>
            <a:ext cx="3008313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583" tIns="48143" rIns="92583" bIns="48143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460521" algn="l"/>
                <a:tab pos="922676" algn="l"/>
                <a:tab pos="1384830" algn="l"/>
                <a:tab pos="1846985" algn="l"/>
                <a:tab pos="2309138" algn="l"/>
                <a:tab pos="2771293" algn="l"/>
                <a:tab pos="3233447" algn="l"/>
                <a:tab pos="3695602" algn="l"/>
                <a:tab pos="4157755" algn="l"/>
                <a:tab pos="4619911" algn="l"/>
                <a:tab pos="5082064" algn="l"/>
                <a:tab pos="5544219" algn="l"/>
                <a:tab pos="6006373" algn="l"/>
                <a:tab pos="6468528" algn="l"/>
                <a:tab pos="6930682" algn="l"/>
                <a:tab pos="7392836" algn="l"/>
                <a:tab pos="7854991" algn="l"/>
                <a:tab pos="8317145" algn="l"/>
                <a:tab pos="8779299" algn="l"/>
                <a:tab pos="9241454" algn="l"/>
              </a:tabLst>
              <a:defRPr sz="1200">
                <a:solidFill>
                  <a:srgbClr val="000000"/>
                </a:solidFill>
                <a:latin typeface="Arial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438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66813" y="692150"/>
            <a:ext cx="4613275" cy="3459163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695326" y="4387851"/>
            <a:ext cx="5556249" cy="415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583" tIns="48143" rIns="92583" bIns="48143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/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2" y="8772526"/>
            <a:ext cx="3011487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4064" tIns="47032" rIns="94064" bIns="47032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s-MX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937000" y="8772526"/>
            <a:ext cx="3008313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583" tIns="48143" rIns="92583" bIns="48143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460129" algn="l"/>
                <a:tab pos="921873" algn="l"/>
                <a:tab pos="1383616" algn="l"/>
                <a:tab pos="1846974" algn="l"/>
                <a:tab pos="2308717" algn="l"/>
                <a:tab pos="2770461" algn="l"/>
                <a:tab pos="3232204" algn="l"/>
                <a:tab pos="3695562" algn="l"/>
                <a:tab pos="4157306" algn="l"/>
                <a:tab pos="4619049" algn="l"/>
                <a:tab pos="5080793" algn="l"/>
                <a:tab pos="5544150" algn="l"/>
                <a:tab pos="6005894" algn="l"/>
                <a:tab pos="6467637" algn="l"/>
                <a:tab pos="6929380" algn="l"/>
                <a:tab pos="7392739" algn="l"/>
                <a:tab pos="7854482" algn="l"/>
                <a:tab pos="8316226" algn="l"/>
                <a:tab pos="8777969" algn="l"/>
                <a:tab pos="9241326" algn="l"/>
              </a:tabLst>
              <a:defRPr sz="1200">
                <a:solidFill>
                  <a:srgbClr val="000000"/>
                </a:solidFill>
                <a:cs typeface="Arial" charset="0"/>
              </a:defRPr>
            </a:lvl1pPr>
          </a:lstStyle>
          <a:p>
            <a:pPr>
              <a:defRPr/>
            </a:pPr>
            <a:fld id="{3E19A31F-8F7F-401D-86E7-EF2A1E9CA96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6882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14768A8-6ABB-46E1-BAF3-E68111DAA28B}" type="slidenum">
              <a:rPr lang="es-ES" smtClean="0"/>
              <a:pPr/>
              <a:t>1</a:t>
            </a:fld>
            <a:endParaRPr lang="es-ES"/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19625" cy="3463925"/>
          </a:xfrm>
          <a:solidFill>
            <a:srgbClr val="FFFFFF"/>
          </a:solidFill>
          <a:ln/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5327" y="4387851"/>
            <a:ext cx="5559424" cy="4156075"/>
          </a:xfrm>
          <a:noFill/>
          <a:ln/>
        </p:spPr>
        <p:txBody>
          <a:bodyPr wrap="none" anchor="ctr"/>
          <a:lstStyle/>
          <a:p>
            <a:endParaRPr lang="es-MX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8279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F323CF2-D853-4E94-B097-3BE8285A38C6}" type="slidenum">
              <a:rPr lang="es-ES" smtClean="0"/>
              <a:pPr/>
              <a:t>10</a:t>
            </a:fld>
            <a:endParaRPr lang="es-ES"/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19625" cy="3463925"/>
          </a:xfrm>
          <a:solidFill>
            <a:srgbClr val="FFFFFF"/>
          </a:solidFill>
          <a:ln/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5327" y="4387851"/>
            <a:ext cx="5559424" cy="4156075"/>
          </a:xfrm>
          <a:noFill/>
          <a:ln/>
        </p:spPr>
        <p:txBody>
          <a:bodyPr wrap="none" anchor="ctr"/>
          <a:lstStyle/>
          <a:p>
            <a:endParaRPr lang="es-MX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898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434C16F-6AE6-4AFA-BDBD-F37BE21A94D6}" type="slidenum">
              <a:rPr lang="es-ES" smtClean="0"/>
              <a:pPr/>
              <a:t>11</a:t>
            </a:fld>
            <a:endParaRPr lang="es-ES"/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19625" cy="3463925"/>
          </a:xfrm>
          <a:solidFill>
            <a:srgbClr val="FFFFFF"/>
          </a:solidFill>
          <a:ln/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5327" y="4387851"/>
            <a:ext cx="5559424" cy="4156075"/>
          </a:xfrm>
          <a:noFill/>
          <a:ln/>
        </p:spPr>
        <p:txBody>
          <a:bodyPr wrap="none" anchor="ctr"/>
          <a:lstStyle/>
          <a:p>
            <a:endParaRPr lang="es-MX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7377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F5128FB-F0E7-4107-BF81-59CA525674A2}" type="slidenum">
              <a:rPr lang="es-ES" smtClean="0"/>
              <a:pPr/>
              <a:t>12</a:t>
            </a:fld>
            <a:endParaRPr lang="es-ES"/>
          </a:p>
        </p:txBody>
      </p:sp>
      <p:sp>
        <p:nvSpPr>
          <p:cNvPr id="307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19625" cy="3463925"/>
          </a:xfrm>
          <a:solidFill>
            <a:srgbClr val="FFFFFF"/>
          </a:solidFill>
          <a:ln/>
        </p:spPr>
      </p:sp>
      <p:sp>
        <p:nvSpPr>
          <p:cNvPr id="307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5327" y="4387851"/>
            <a:ext cx="5559424" cy="4156075"/>
          </a:xfrm>
          <a:noFill/>
          <a:ln/>
        </p:spPr>
        <p:txBody>
          <a:bodyPr wrap="none" anchor="ctr"/>
          <a:lstStyle/>
          <a:p>
            <a:endParaRPr lang="es-MX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2550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CB6FA3C-9EA2-4FBE-8701-2C381EC7826D}" type="slidenum">
              <a:rPr lang="es-ES" smtClean="0"/>
              <a:pPr/>
              <a:t>13</a:t>
            </a:fld>
            <a:endParaRPr lang="es-ES"/>
          </a:p>
        </p:txBody>
      </p:sp>
      <p:sp>
        <p:nvSpPr>
          <p:cNvPr id="317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19625" cy="3463925"/>
          </a:xfrm>
          <a:solidFill>
            <a:srgbClr val="FFFFFF"/>
          </a:solidFill>
          <a:ln/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5327" y="4387851"/>
            <a:ext cx="5559424" cy="4156075"/>
          </a:xfrm>
          <a:noFill/>
          <a:ln/>
        </p:spPr>
        <p:txBody>
          <a:bodyPr wrap="none" anchor="ctr"/>
          <a:lstStyle/>
          <a:p>
            <a:endParaRPr lang="es-MX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4886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4FD51E4-9A7C-440E-B354-A94A9753164D}" type="slidenum">
              <a:rPr lang="es-ES" smtClean="0"/>
              <a:pPr/>
              <a:t>14</a:t>
            </a:fld>
            <a:endParaRPr lang="es-ES"/>
          </a:p>
        </p:txBody>
      </p:sp>
      <p:sp>
        <p:nvSpPr>
          <p:cNvPr id="327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81113" y="676275"/>
            <a:ext cx="4514850" cy="3386138"/>
          </a:xfrm>
          <a:solidFill>
            <a:srgbClr val="FFFFFF"/>
          </a:solidFill>
          <a:ln/>
        </p:spPr>
      </p:sp>
      <p:sp>
        <p:nvSpPr>
          <p:cNvPr id="327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33" y="4289054"/>
            <a:ext cx="5661012" cy="4062496"/>
          </a:xfrm>
          <a:noFill/>
          <a:ln/>
        </p:spPr>
        <p:txBody>
          <a:bodyPr wrap="none" anchor="ctr"/>
          <a:lstStyle/>
          <a:p>
            <a:endParaRPr lang="es-MX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4962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215928E-A6BD-467E-8AF9-339F6FB24045}" type="slidenum">
              <a:rPr lang="es-ES" smtClean="0"/>
              <a:pPr/>
              <a:t>15</a:t>
            </a:fld>
            <a:endParaRPr lang="es-ES"/>
          </a:p>
        </p:txBody>
      </p:sp>
      <p:sp>
        <p:nvSpPr>
          <p:cNvPr id="33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19625" cy="3463925"/>
          </a:xfrm>
          <a:solidFill>
            <a:srgbClr val="FFFFFF"/>
          </a:solidFill>
          <a:ln/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5327" y="4387851"/>
            <a:ext cx="5559424" cy="4156075"/>
          </a:xfrm>
          <a:noFill/>
          <a:ln/>
        </p:spPr>
        <p:txBody>
          <a:bodyPr wrap="none" anchor="ctr"/>
          <a:lstStyle/>
          <a:p>
            <a:endParaRPr lang="es-MX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2870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104EE98-5E50-4FEB-80E1-AA524912F628}" type="slidenum">
              <a:rPr lang="es-ES" smtClean="0"/>
              <a:pPr/>
              <a:t>16</a:t>
            </a:fld>
            <a:endParaRPr lang="es-ES"/>
          </a:p>
        </p:txBody>
      </p:sp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19625" cy="3463925"/>
          </a:xfrm>
          <a:solidFill>
            <a:srgbClr val="FFFFFF"/>
          </a:solidFill>
          <a:ln/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5327" y="4387851"/>
            <a:ext cx="5559424" cy="4156075"/>
          </a:xfrm>
          <a:noFill/>
          <a:ln/>
        </p:spPr>
        <p:txBody>
          <a:bodyPr wrap="none" anchor="ctr"/>
          <a:lstStyle/>
          <a:p>
            <a:endParaRPr lang="es-MX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000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F643081-ECA2-4A12-A286-52A41DE2B2B3}" type="slidenum">
              <a:rPr lang="es-ES" smtClean="0"/>
              <a:pPr/>
              <a:t>2</a:t>
            </a:fld>
            <a:endParaRPr lang="es-ES"/>
          </a:p>
        </p:txBody>
      </p:sp>
      <p:sp>
        <p:nvSpPr>
          <p:cNvPr id="204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19625" cy="3463925"/>
          </a:xfrm>
          <a:solidFill>
            <a:srgbClr val="FFFFFF"/>
          </a:solidFill>
          <a:ln/>
        </p:spPr>
      </p:sp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5327" y="4387851"/>
            <a:ext cx="5559424" cy="4156075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tabLst>
                <a:tab pos="0" algn="l"/>
                <a:tab pos="460129" algn="l"/>
                <a:tab pos="921873" algn="l"/>
                <a:tab pos="1383616" algn="l"/>
                <a:tab pos="1846974" algn="l"/>
                <a:tab pos="2308717" algn="l"/>
                <a:tab pos="2770461" algn="l"/>
                <a:tab pos="3232204" algn="l"/>
                <a:tab pos="3695562" algn="l"/>
                <a:tab pos="4157306" algn="l"/>
                <a:tab pos="4619049" algn="l"/>
                <a:tab pos="5080793" algn="l"/>
                <a:tab pos="5544150" algn="l"/>
                <a:tab pos="6005894" algn="l"/>
                <a:tab pos="6467637" algn="l"/>
                <a:tab pos="6929380" algn="l"/>
                <a:tab pos="7392739" algn="l"/>
                <a:tab pos="7854482" algn="l"/>
                <a:tab pos="8316226" algn="l"/>
                <a:tab pos="8777969" algn="l"/>
                <a:tab pos="9241326" algn="l"/>
              </a:tabLst>
            </a:pPr>
            <a:endParaRPr lang="es-ES" dirty="0">
              <a:latin typeface="Calibri" pitchFamily="34" charset="0"/>
              <a:ea typeface="Microsoft YaHei" pitchFamily="34" charset="-122"/>
            </a:endParaRP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3937002" y="8772526"/>
            <a:ext cx="3011487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583" tIns="48143" rIns="92583" bIns="48143" anchor="b"/>
          <a:lstStyle/>
          <a:p>
            <a:pPr algn="r" eaLnBrk="1" hangingPunct="1">
              <a:buSzPct val="100000"/>
              <a:tabLst>
                <a:tab pos="0" algn="l"/>
                <a:tab pos="455285" algn="l"/>
                <a:tab pos="912186" algn="l"/>
                <a:tab pos="1369085" algn="l"/>
                <a:tab pos="1825986" algn="l"/>
                <a:tab pos="2282885" algn="l"/>
                <a:tab pos="2739786" algn="l"/>
                <a:tab pos="3196685" algn="l"/>
                <a:tab pos="3653586" algn="l"/>
                <a:tab pos="4110485" algn="l"/>
                <a:tab pos="4567386" algn="l"/>
                <a:tab pos="5024285" algn="l"/>
                <a:tab pos="5481186" algn="l"/>
                <a:tab pos="5938085" algn="l"/>
                <a:tab pos="6394985" algn="l"/>
                <a:tab pos="6851885" algn="l"/>
                <a:tab pos="7308785" algn="l"/>
                <a:tab pos="7765685" algn="l"/>
                <a:tab pos="8222585" algn="l"/>
                <a:tab pos="8679485" algn="l"/>
                <a:tab pos="9136385" algn="l"/>
              </a:tabLst>
            </a:pPr>
            <a:fld id="{4671B8A1-D488-4EC6-9047-7BBF3058755F}" type="slidenum">
              <a:rPr lang="es-ES" sz="1200">
                <a:solidFill>
                  <a:srgbClr val="000000"/>
                </a:solidFill>
                <a:cs typeface="Arial" charset="0"/>
              </a:rPr>
              <a:pPr algn="r" eaLnBrk="1" hangingPunct="1">
                <a:buSzPct val="100000"/>
                <a:tabLst>
                  <a:tab pos="0" algn="l"/>
                  <a:tab pos="455285" algn="l"/>
                  <a:tab pos="912186" algn="l"/>
                  <a:tab pos="1369085" algn="l"/>
                  <a:tab pos="1825986" algn="l"/>
                  <a:tab pos="2282885" algn="l"/>
                  <a:tab pos="2739786" algn="l"/>
                  <a:tab pos="3196685" algn="l"/>
                  <a:tab pos="3653586" algn="l"/>
                  <a:tab pos="4110485" algn="l"/>
                  <a:tab pos="4567386" algn="l"/>
                  <a:tab pos="5024285" algn="l"/>
                  <a:tab pos="5481186" algn="l"/>
                  <a:tab pos="5938085" algn="l"/>
                  <a:tab pos="6394985" algn="l"/>
                  <a:tab pos="6851885" algn="l"/>
                  <a:tab pos="7308785" algn="l"/>
                  <a:tab pos="7765685" algn="l"/>
                  <a:tab pos="8222585" algn="l"/>
                  <a:tab pos="8679485" algn="l"/>
                  <a:tab pos="9136385" algn="l"/>
                </a:tabLst>
              </a:pPr>
              <a:t>2</a:t>
            </a:fld>
            <a:endParaRPr lang="es-ES" sz="12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331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4D94194-74BF-4522-8107-5D3EB29988C0}" type="slidenum">
              <a:rPr lang="es-ES" smtClean="0"/>
              <a:pPr/>
              <a:t>3</a:t>
            </a:fld>
            <a:endParaRPr lang="es-ES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19625" cy="3463925"/>
          </a:xfrm>
          <a:solidFill>
            <a:srgbClr val="FFFFFF"/>
          </a:solidFill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5327" y="4387851"/>
            <a:ext cx="5559424" cy="4156075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tabLst>
                <a:tab pos="0" algn="l"/>
                <a:tab pos="460129" algn="l"/>
                <a:tab pos="921873" algn="l"/>
                <a:tab pos="1383616" algn="l"/>
                <a:tab pos="1846974" algn="l"/>
                <a:tab pos="2308717" algn="l"/>
                <a:tab pos="2770461" algn="l"/>
                <a:tab pos="3232204" algn="l"/>
                <a:tab pos="3695562" algn="l"/>
                <a:tab pos="4157306" algn="l"/>
                <a:tab pos="4619049" algn="l"/>
                <a:tab pos="5080793" algn="l"/>
                <a:tab pos="5544150" algn="l"/>
                <a:tab pos="6005894" algn="l"/>
                <a:tab pos="6467637" algn="l"/>
                <a:tab pos="6929380" algn="l"/>
                <a:tab pos="7392739" algn="l"/>
                <a:tab pos="7854482" algn="l"/>
                <a:tab pos="8316226" algn="l"/>
                <a:tab pos="8777969" algn="l"/>
                <a:tab pos="9241326" algn="l"/>
              </a:tabLst>
            </a:pPr>
            <a:endParaRPr lang="es-ES" dirty="0">
              <a:latin typeface="Calibri" pitchFamily="34" charset="0"/>
              <a:ea typeface="Microsoft YaHei" pitchFamily="34" charset="-122"/>
            </a:endParaRPr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3937002" y="8772526"/>
            <a:ext cx="3011487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583" tIns="48143" rIns="92583" bIns="48143" anchor="b"/>
          <a:lstStyle/>
          <a:p>
            <a:pPr algn="r" eaLnBrk="1" hangingPunct="1">
              <a:buSzPct val="100000"/>
              <a:tabLst>
                <a:tab pos="0" algn="l"/>
                <a:tab pos="455285" algn="l"/>
                <a:tab pos="912186" algn="l"/>
                <a:tab pos="1369085" algn="l"/>
                <a:tab pos="1825986" algn="l"/>
                <a:tab pos="2282885" algn="l"/>
                <a:tab pos="2739786" algn="l"/>
                <a:tab pos="3196685" algn="l"/>
                <a:tab pos="3653586" algn="l"/>
                <a:tab pos="4110485" algn="l"/>
                <a:tab pos="4567386" algn="l"/>
                <a:tab pos="5024285" algn="l"/>
                <a:tab pos="5481186" algn="l"/>
                <a:tab pos="5938085" algn="l"/>
                <a:tab pos="6394985" algn="l"/>
                <a:tab pos="6851885" algn="l"/>
                <a:tab pos="7308785" algn="l"/>
                <a:tab pos="7765685" algn="l"/>
                <a:tab pos="8222585" algn="l"/>
                <a:tab pos="8679485" algn="l"/>
                <a:tab pos="9136385" algn="l"/>
              </a:tabLst>
            </a:pPr>
            <a:fld id="{C0EAC9C4-32D3-469A-9197-3929F34EA03D}" type="slidenum">
              <a:rPr lang="es-ES" sz="1200">
                <a:solidFill>
                  <a:srgbClr val="000000"/>
                </a:solidFill>
                <a:cs typeface="Arial" charset="0"/>
              </a:rPr>
              <a:pPr algn="r" eaLnBrk="1" hangingPunct="1">
                <a:buSzPct val="100000"/>
                <a:tabLst>
                  <a:tab pos="0" algn="l"/>
                  <a:tab pos="455285" algn="l"/>
                  <a:tab pos="912186" algn="l"/>
                  <a:tab pos="1369085" algn="l"/>
                  <a:tab pos="1825986" algn="l"/>
                  <a:tab pos="2282885" algn="l"/>
                  <a:tab pos="2739786" algn="l"/>
                  <a:tab pos="3196685" algn="l"/>
                  <a:tab pos="3653586" algn="l"/>
                  <a:tab pos="4110485" algn="l"/>
                  <a:tab pos="4567386" algn="l"/>
                  <a:tab pos="5024285" algn="l"/>
                  <a:tab pos="5481186" algn="l"/>
                  <a:tab pos="5938085" algn="l"/>
                  <a:tab pos="6394985" algn="l"/>
                  <a:tab pos="6851885" algn="l"/>
                  <a:tab pos="7308785" algn="l"/>
                  <a:tab pos="7765685" algn="l"/>
                  <a:tab pos="8222585" algn="l"/>
                  <a:tab pos="8679485" algn="l"/>
                  <a:tab pos="9136385" algn="l"/>
                </a:tabLst>
              </a:pPr>
              <a:t>3</a:t>
            </a:fld>
            <a:endParaRPr lang="es-ES" sz="12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989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DFF146C-ED5B-4841-9D5F-6FD67B061D05}" type="slidenum">
              <a:rPr lang="es-ES" smtClean="0"/>
              <a:pPr/>
              <a:t>4</a:t>
            </a:fld>
            <a:endParaRPr lang="es-ES"/>
          </a:p>
        </p:txBody>
      </p:sp>
      <p:sp>
        <p:nvSpPr>
          <p:cNvPr id="225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19625" cy="3463925"/>
          </a:xfrm>
          <a:solidFill>
            <a:srgbClr val="FFFFFF"/>
          </a:solidFill>
          <a:ln/>
        </p:spPr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5327" y="4387851"/>
            <a:ext cx="5559424" cy="4156075"/>
          </a:xfrm>
          <a:noFill/>
          <a:ln/>
        </p:spPr>
        <p:txBody>
          <a:bodyPr wrap="none" anchor="ctr"/>
          <a:lstStyle/>
          <a:p>
            <a:endParaRPr lang="es-MX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731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7F6C321-8CE6-4B59-8D45-F207396E687E}" type="slidenum">
              <a:rPr lang="es-ES" smtClean="0"/>
              <a:pPr/>
              <a:t>5</a:t>
            </a:fld>
            <a:endParaRPr lang="es-ES"/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19625" cy="3463925"/>
          </a:xfrm>
          <a:solidFill>
            <a:srgbClr val="FFFFFF"/>
          </a:solidFill>
          <a:ln/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5327" y="4387851"/>
            <a:ext cx="5559424" cy="4156075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tabLst>
                <a:tab pos="0" algn="l"/>
                <a:tab pos="460129" algn="l"/>
                <a:tab pos="921873" algn="l"/>
                <a:tab pos="1383616" algn="l"/>
                <a:tab pos="1846974" algn="l"/>
                <a:tab pos="2308717" algn="l"/>
                <a:tab pos="2770461" algn="l"/>
                <a:tab pos="3232204" algn="l"/>
                <a:tab pos="3695562" algn="l"/>
                <a:tab pos="4157306" algn="l"/>
                <a:tab pos="4619049" algn="l"/>
                <a:tab pos="5080793" algn="l"/>
                <a:tab pos="5544150" algn="l"/>
                <a:tab pos="6005894" algn="l"/>
                <a:tab pos="6467637" algn="l"/>
                <a:tab pos="6929380" algn="l"/>
                <a:tab pos="7392739" algn="l"/>
                <a:tab pos="7854482" algn="l"/>
                <a:tab pos="8316226" algn="l"/>
                <a:tab pos="8777969" algn="l"/>
                <a:tab pos="9241326" algn="l"/>
              </a:tabLst>
            </a:pPr>
            <a:endParaRPr lang="es-ES" dirty="0">
              <a:latin typeface="Calibri" pitchFamily="34" charset="0"/>
              <a:ea typeface="Microsoft YaHei" pitchFamily="34" charset="-122"/>
            </a:endParaRPr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3937002" y="8772526"/>
            <a:ext cx="3011487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583" tIns="48143" rIns="92583" bIns="48143" anchor="b"/>
          <a:lstStyle/>
          <a:p>
            <a:pPr algn="r" eaLnBrk="1" hangingPunct="1">
              <a:buSzPct val="100000"/>
              <a:tabLst>
                <a:tab pos="0" algn="l"/>
                <a:tab pos="455285" algn="l"/>
                <a:tab pos="912186" algn="l"/>
                <a:tab pos="1369085" algn="l"/>
                <a:tab pos="1825986" algn="l"/>
                <a:tab pos="2282885" algn="l"/>
                <a:tab pos="2739786" algn="l"/>
                <a:tab pos="3196685" algn="l"/>
                <a:tab pos="3653586" algn="l"/>
                <a:tab pos="4110485" algn="l"/>
                <a:tab pos="4567386" algn="l"/>
                <a:tab pos="5024285" algn="l"/>
                <a:tab pos="5481186" algn="l"/>
                <a:tab pos="5938085" algn="l"/>
                <a:tab pos="6394985" algn="l"/>
                <a:tab pos="6851885" algn="l"/>
                <a:tab pos="7308785" algn="l"/>
                <a:tab pos="7765685" algn="l"/>
                <a:tab pos="8222585" algn="l"/>
                <a:tab pos="8679485" algn="l"/>
                <a:tab pos="9136385" algn="l"/>
              </a:tabLst>
            </a:pPr>
            <a:fld id="{9D40514D-56C8-45C9-8920-D02B3DC6B6C3}" type="slidenum">
              <a:rPr lang="es-ES" sz="1200">
                <a:solidFill>
                  <a:srgbClr val="000000"/>
                </a:solidFill>
                <a:cs typeface="Arial" charset="0"/>
              </a:rPr>
              <a:pPr algn="r" eaLnBrk="1" hangingPunct="1">
                <a:buSzPct val="100000"/>
                <a:tabLst>
                  <a:tab pos="0" algn="l"/>
                  <a:tab pos="455285" algn="l"/>
                  <a:tab pos="912186" algn="l"/>
                  <a:tab pos="1369085" algn="l"/>
                  <a:tab pos="1825986" algn="l"/>
                  <a:tab pos="2282885" algn="l"/>
                  <a:tab pos="2739786" algn="l"/>
                  <a:tab pos="3196685" algn="l"/>
                  <a:tab pos="3653586" algn="l"/>
                  <a:tab pos="4110485" algn="l"/>
                  <a:tab pos="4567386" algn="l"/>
                  <a:tab pos="5024285" algn="l"/>
                  <a:tab pos="5481186" algn="l"/>
                  <a:tab pos="5938085" algn="l"/>
                  <a:tab pos="6394985" algn="l"/>
                  <a:tab pos="6851885" algn="l"/>
                  <a:tab pos="7308785" algn="l"/>
                  <a:tab pos="7765685" algn="l"/>
                  <a:tab pos="8222585" algn="l"/>
                  <a:tab pos="8679485" algn="l"/>
                  <a:tab pos="9136385" algn="l"/>
                </a:tabLst>
              </a:pPr>
              <a:t>5</a:t>
            </a:fld>
            <a:endParaRPr lang="es-ES" sz="12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4399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F22E922-06AD-4B8F-8627-DD95173EC118}" type="slidenum">
              <a:rPr lang="es-ES" smtClean="0"/>
              <a:pPr/>
              <a:t>6</a:t>
            </a:fld>
            <a:endParaRPr lang="es-ES"/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19625" cy="3463925"/>
          </a:xfrm>
          <a:solidFill>
            <a:srgbClr val="FFFFFF"/>
          </a:solidFill>
          <a:ln/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5327" y="4387851"/>
            <a:ext cx="5559424" cy="4156075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tabLst>
                <a:tab pos="0" algn="l"/>
                <a:tab pos="460129" algn="l"/>
                <a:tab pos="921873" algn="l"/>
                <a:tab pos="1383616" algn="l"/>
                <a:tab pos="1846974" algn="l"/>
                <a:tab pos="2308717" algn="l"/>
                <a:tab pos="2770461" algn="l"/>
                <a:tab pos="3232204" algn="l"/>
                <a:tab pos="3695562" algn="l"/>
                <a:tab pos="4157306" algn="l"/>
                <a:tab pos="4619049" algn="l"/>
                <a:tab pos="5080793" algn="l"/>
                <a:tab pos="5544150" algn="l"/>
                <a:tab pos="6005894" algn="l"/>
                <a:tab pos="6467637" algn="l"/>
                <a:tab pos="6929380" algn="l"/>
                <a:tab pos="7392739" algn="l"/>
                <a:tab pos="7854482" algn="l"/>
                <a:tab pos="8316226" algn="l"/>
                <a:tab pos="8777969" algn="l"/>
                <a:tab pos="9241326" algn="l"/>
              </a:tabLst>
            </a:pPr>
            <a:endParaRPr lang="es-ES" dirty="0">
              <a:latin typeface="Calibri" pitchFamily="34" charset="0"/>
              <a:ea typeface="Microsoft YaHei" pitchFamily="34" charset="-122"/>
            </a:endParaRP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3937002" y="8772526"/>
            <a:ext cx="3011487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583" tIns="48143" rIns="92583" bIns="48143" anchor="b"/>
          <a:lstStyle/>
          <a:p>
            <a:pPr algn="r" eaLnBrk="1" hangingPunct="1">
              <a:buSzPct val="100000"/>
              <a:tabLst>
                <a:tab pos="0" algn="l"/>
                <a:tab pos="455285" algn="l"/>
                <a:tab pos="912186" algn="l"/>
                <a:tab pos="1369085" algn="l"/>
                <a:tab pos="1825986" algn="l"/>
                <a:tab pos="2282885" algn="l"/>
                <a:tab pos="2739786" algn="l"/>
                <a:tab pos="3196685" algn="l"/>
                <a:tab pos="3653586" algn="l"/>
                <a:tab pos="4110485" algn="l"/>
                <a:tab pos="4567386" algn="l"/>
                <a:tab pos="5024285" algn="l"/>
                <a:tab pos="5481186" algn="l"/>
                <a:tab pos="5938085" algn="l"/>
                <a:tab pos="6394985" algn="l"/>
                <a:tab pos="6851885" algn="l"/>
                <a:tab pos="7308785" algn="l"/>
                <a:tab pos="7765685" algn="l"/>
                <a:tab pos="8222585" algn="l"/>
                <a:tab pos="8679485" algn="l"/>
                <a:tab pos="9136385" algn="l"/>
              </a:tabLst>
            </a:pPr>
            <a:fld id="{5114E021-AA08-4DF8-BE0C-C6F498D09593}" type="slidenum">
              <a:rPr lang="es-ES" sz="1200">
                <a:solidFill>
                  <a:srgbClr val="000000"/>
                </a:solidFill>
                <a:cs typeface="Arial" charset="0"/>
              </a:rPr>
              <a:pPr algn="r" eaLnBrk="1" hangingPunct="1">
                <a:buSzPct val="100000"/>
                <a:tabLst>
                  <a:tab pos="0" algn="l"/>
                  <a:tab pos="455285" algn="l"/>
                  <a:tab pos="912186" algn="l"/>
                  <a:tab pos="1369085" algn="l"/>
                  <a:tab pos="1825986" algn="l"/>
                  <a:tab pos="2282885" algn="l"/>
                  <a:tab pos="2739786" algn="l"/>
                  <a:tab pos="3196685" algn="l"/>
                  <a:tab pos="3653586" algn="l"/>
                  <a:tab pos="4110485" algn="l"/>
                  <a:tab pos="4567386" algn="l"/>
                  <a:tab pos="5024285" algn="l"/>
                  <a:tab pos="5481186" algn="l"/>
                  <a:tab pos="5938085" algn="l"/>
                  <a:tab pos="6394985" algn="l"/>
                  <a:tab pos="6851885" algn="l"/>
                  <a:tab pos="7308785" algn="l"/>
                  <a:tab pos="7765685" algn="l"/>
                  <a:tab pos="8222585" algn="l"/>
                  <a:tab pos="8679485" algn="l"/>
                  <a:tab pos="9136385" algn="l"/>
                </a:tabLst>
              </a:pPr>
              <a:t>6</a:t>
            </a:fld>
            <a:endParaRPr lang="es-ES" sz="12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3838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6345AFA-CAFC-4D0D-B411-EF190C99D2F5}" type="slidenum">
              <a:rPr lang="es-ES" smtClean="0"/>
              <a:pPr/>
              <a:t>7</a:t>
            </a:fld>
            <a:endParaRPr lang="es-ES"/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19625" cy="3463925"/>
          </a:xfrm>
          <a:solidFill>
            <a:srgbClr val="FFFFFF"/>
          </a:solidFill>
          <a:ln/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5327" y="4387851"/>
            <a:ext cx="5559424" cy="4156075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tabLst>
                <a:tab pos="0" algn="l"/>
                <a:tab pos="460129" algn="l"/>
                <a:tab pos="921873" algn="l"/>
                <a:tab pos="1383616" algn="l"/>
                <a:tab pos="1846974" algn="l"/>
                <a:tab pos="2308717" algn="l"/>
                <a:tab pos="2770461" algn="l"/>
                <a:tab pos="3232204" algn="l"/>
                <a:tab pos="3695562" algn="l"/>
                <a:tab pos="4157306" algn="l"/>
                <a:tab pos="4619049" algn="l"/>
                <a:tab pos="5080793" algn="l"/>
                <a:tab pos="5544150" algn="l"/>
                <a:tab pos="6005894" algn="l"/>
                <a:tab pos="6467637" algn="l"/>
                <a:tab pos="6929380" algn="l"/>
                <a:tab pos="7392739" algn="l"/>
                <a:tab pos="7854482" algn="l"/>
                <a:tab pos="8316226" algn="l"/>
                <a:tab pos="8777969" algn="l"/>
                <a:tab pos="9241326" algn="l"/>
              </a:tabLst>
            </a:pPr>
            <a:endParaRPr lang="es-ES" dirty="0">
              <a:latin typeface="Calibri" pitchFamily="34" charset="0"/>
              <a:ea typeface="Microsoft YaHei" pitchFamily="34" charset="-122"/>
            </a:endParaRPr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3937002" y="8772526"/>
            <a:ext cx="3011487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583" tIns="48143" rIns="92583" bIns="48143" anchor="b"/>
          <a:lstStyle/>
          <a:p>
            <a:pPr algn="r" eaLnBrk="1" hangingPunct="1">
              <a:buSzPct val="100000"/>
              <a:tabLst>
                <a:tab pos="0" algn="l"/>
                <a:tab pos="455285" algn="l"/>
                <a:tab pos="912186" algn="l"/>
                <a:tab pos="1369085" algn="l"/>
                <a:tab pos="1825986" algn="l"/>
                <a:tab pos="2282885" algn="l"/>
                <a:tab pos="2739786" algn="l"/>
                <a:tab pos="3196685" algn="l"/>
                <a:tab pos="3653586" algn="l"/>
                <a:tab pos="4110485" algn="l"/>
                <a:tab pos="4567386" algn="l"/>
                <a:tab pos="5024285" algn="l"/>
                <a:tab pos="5481186" algn="l"/>
                <a:tab pos="5938085" algn="l"/>
                <a:tab pos="6394985" algn="l"/>
                <a:tab pos="6851885" algn="l"/>
                <a:tab pos="7308785" algn="l"/>
                <a:tab pos="7765685" algn="l"/>
                <a:tab pos="8222585" algn="l"/>
                <a:tab pos="8679485" algn="l"/>
                <a:tab pos="9136385" algn="l"/>
              </a:tabLst>
            </a:pPr>
            <a:fld id="{B9079D20-91AC-4266-AB65-5867B570DC0D}" type="slidenum">
              <a:rPr lang="es-ES" sz="1200">
                <a:solidFill>
                  <a:srgbClr val="000000"/>
                </a:solidFill>
                <a:cs typeface="Arial" charset="0"/>
              </a:rPr>
              <a:pPr algn="r" eaLnBrk="1" hangingPunct="1">
                <a:buSzPct val="100000"/>
                <a:tabLst>
                  <a:tab pos="0" algn="l"/>
                  <a:tab pos="455285" algn="l"/>
                  <a:tab pos="912186" algn="l"/>
                  <a:tab pos="1369085" algn="l"/>
                  <a:tab pos="1825986" algn="l"/>
                  <a:tab pos="2282885" algn="l"/>
                  <a:tab pos="2739786" algn="l"/>
                  <a:tab pos="3196685" algn="l"/>
                  <a:tab pos="3653586" algn="l"/>
                  <a:tab pos="4110485" algn="l"/>
                  <a:tab pos="4567386" algn="l"/>
                  <a:tab pos="5024285" algn="l"/>
                  <a:tab pos="5481186" algn="l"/>
                  <a:tab pos="5938085" algn="l"/>
                  <a:tab pos="6394985" algn="l"/>
                  <a:tab pos="6851885" algn="l"/>
                  <a:tab pos="7308785" algn="l"/>
                  <a:tab pos="7765685" algn="l"/>
                  <a:tab pos="8222585" algn="l"/>
                  <a:tab pos="8679485" algn="l"/>
                  <a:tab pos="9136385" algn="l"/>
                </a:tabLst>
              </a:pPr>
              <a:t>7</a:t>
            </a:fld>
            <a:endParaRPr lang="es-ES" sz="12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4017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94D6933-EDAD-410D-B373-84E3E4084B6B}" type="slidenum">
              <a:rPr lang="es-ES" smtClean="0"/>
              <a:pPr/>
              <a:t>8</a:t>
            </a:fld>
            <a:endParaRPr lang="es-ES"/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19625" cy="3463925"/>
          </a:xfrm>
          <a:solidFill>
            <a:srgbClr val="FFFFFF"/>
          </a:solidFill>
          <a:ln/>
        </p:spPr>
      </p:sp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5327" y="4387851"/>
            <a:ext cx="5559424" cy="4156075"/>
          </a:xfrm>
          <a:noFill/>
          <a:ln/>
        </p:spPr>
        <p:txBody>
          <a:bodyPr wrap="none" anchor="ctr"/>
          <a:lstStyle/>
          <a:p>
            <a:endParaRPr lang="es-MX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3552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BCE9283-966E-41A3-9004-D1C865DEB7A3}" type="slidenum">
              <a:rPr lang="es-ES" smtClean="0"/>
              <a:pPr/>
              <a:t>9</a:t>
            </a:fld>
            <a:endParaRPr lang="es-ES"/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19625" cy="3463925"/>
          </a:xfrm>
          <a:solidFill>
            <a:srgbClr val="FFFFFF"/>
          </a:solidFill>
          <a:ln/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5327" y="4387851"/>
            <a:ext cx="5559424" cy="4156075"/>
          </a:xfrm>
          <a:noFill/>
          <a:ln/>
        </p:spPr>
        <p:txBody>
          <a:bodyPr wrap="none" anchor="ctr"/>
          <a:lstStyle/>
          <a:p>
            <a:endParaRPr lang="es-MX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610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C2976-7DB7-4F5E-91D0-901E52E2F18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64F03-5A04-454C-AFC7-F5DA4AB2BBE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7813" y="128588"/>
            <a:ext cx="2055812" cy="59944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8213" cy="59944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A57A9-64EE-4909-935F-4B9AA598FC7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AB340-28EF-4A46-AC14-61CED65862F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67465-BCD1-46DD-A588-6B4F615C3CE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1112F-077F-443F-8DEF-B40917756B9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807BB-9581-4210-951A-8B7A6A0B102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6B7B1-B5B9-4273-823A-A6BDAEF2B69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FCEFF-65AE-4B78-8016-DD1C92DD04A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B66FF-C51B-4837-AA72-C71DC25A73C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D6D2A-A9C5-4B37-833C-775746A4175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6425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Pulse para editar los formatos del texto del esquema</a:t>
            </a:r>
          </a:p>
          <a:p>
            <a:pPr lvl="1"/>
            <a:r>
              <a:rPr lang="en-GB"/>
              <a:t>Segundo nivel del esquema</a:t>
            </a:r>
          </a:p>
          <a:p>
            <a:pPr lvl="2"/>
            <a:r>
              <a:rPr lang="en-GB"/>
              <a:t>Tercer nivel del esquema</a:t>
            </a:r>
          </a:p>
          <a:p>
            <a:pPr lvl="3"/>
            <a:r>
              <a:rPr lang="en-GB"/>
              <a:t>Cuarto nivel del esquema</a:t>
            </a:r>
          </a:p>
          <a:p>
            <a:pPr lvl="4"/>
            <a:r>
              <a:rPr lang="en-GB"/>
              <a:t>Quinto nivel del esquema</a:t>
            </a:r>
          </a:p>
          <a:p>
            <a:pPr lvl="4"/>
            <a:r>
              <a:rPr lang="en-GB"/>
              <a:t>Sexto nivel del esquema</a:t>
            </a:r>
          </a:p>
          <a:p>
            <a:pPr lvl="4"/>
            <a:r>
              <a:rPr lang="en-GB"/>
              <a:t>Séptimo nivel del esquema</a:t>
            </a:r>
          </a:p>
          <a:p>
            <a:pPr lvl="4"/>
            <a:r>
              <a:rPr lang="en-GB"/>
              <a:t>Octavo nivel del esquema</a:t>
            </a:r>
          </a:p>
          <a:p>
            <a:pPr lvl="4"/>
            <a:r>
              <a:rPr lang="en-GB"/>
              <a:t>Noveno nivel del esquema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s-MX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s-MX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>
                <a:solidFill>
                  <a:srgbClr val="000000"/>
                </a:solidFill>
                <a:cs typeface="Arial" charset="0"/>
              </a:defRPr>
            </a:lvl1pPr>
          </a:lstStyle>
          <a:p>
            <a:pPr>
              <a:defRPr/>
            </a:pPr>
            <a:fld id="{19F566F1-E9AA-46EB-BC5F-A2B30059019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0" name="AutoShape 1"/>
          <p:cNvCxnSpPr>
            <a:cxnSpLocks noChangeShapeType="1"/>
          </p:cNvCxnSpPr>
          <p:nvPr/>
        </p:nvCxnSpPr>
        <p:spPr bwMode="auto">
          <a:xfrm>
            <a:off x="539750" y="3355975"/>
            <a:ext cx="8280400" cy="3175"/>
          </a:xfrm>
          <a:prstGeom prst="straightConnector1">
            <a:avLst/>
          </a:prstGeom>
          <a:noFill/>
          <a:ln w="38160">
            <a:solidFill>
              <a:srgbClr val="FFFFFF"/>
            </a:solidFill>
            <a:miter lim="800000"/>
            <a:headEnd/>
            <a:tailEnd/>
          </a:ln>
        </p:spPr>
      </p:cxn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611188" y="2439988"/>
            <a:ext cx="8388350" cy="1312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25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sz="4000" dirty="0">
                <a:solidFill>
                  <a:srgbClr val="FFFFFF"/>
                </a:solidFill>
                <a:latin typeface="Monotype Corsiva" pitchFamily="66" charset="0"/>
                <a:cs typeface="Arial" charset="0"/>
              </a:rPr>
              <a:t>Asociación de Residentes del Club Residencial</a:t>
            </a: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2771775" y="3590925"/>
            <a:ext cx="3600450" cy="709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25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sz="4000" dirty="0">
                <a:solidFill>
                  <a:srgbClr val="FFFFFF"/>
                </a:solidFill>
                <a:latin typeface="Monotype Corsiva" pitchFamily="66" charset="0"/>
                <a:cs typeface="Arial" charset="0"/>
              </a:rPr>
              <a:t>Las Brisas , A. C.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5292725" y="5876925"/>
            <a:ext cx="3600450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25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sz="4000" dirty="0">
                <a:solidFill>
                  <a:srgbClr val="FFFFFF"/>
                </a:solidFill>
                <a:latin typeface="Monotype Corsiva" pitchFamily="66" charset="0"/>
                <a:cs typeface="Arial" charset="0"/>
              </a:rPr>
              <a:t>Mayo, 2024.</a:t>
            </a:r>
          </a:p>
        </p:txBody>
      </p:sp>
      <p:pic>
        <p:nvPicPr>
          <p:cNvPr id="2054" name="Picture 5"/>
          <p:cNvPicPr>
            <a:picLocks noChangeAspect="1" noChangeArrowheads="1"/>
          </p:cNvPicPr>
          <p:nvPr/>
        </p:nvPicPr>
        <p:blipFill>
          <a:blip r:embed="rId3"/>
          <a:srcRect l="13791" r="41914" b="68056"/>
          <a:stretch>
            <a:fillRect/>
          </a:stretch>
        </p:blipFill>
        <p:spPr bwMode="auto">
          <a:xfrm>
            <a:off x="2986088" y="841375"/>
            <a:ext cx="2809875" cy="1230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advTm="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571472" y="142852"/>
            <a:ext cx="7921625" cy="1055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sz="3700" b="1" dirty="0">
                <a:solidFill>
                  <a:srgbClr val="000000"/>
                </a:solidFill>
                <a:cs typeface="Arial" charset="0"/>
              </a:rPr>
              <a:t>CUENTAS POR COBRAR</a:t>
            </a:r>
          </a:p>
        </p:txBody>
      </p:sp>
      <p:cxnSp>
        <p:nvCxnSpPr>
          <p:cNvPr id="17411" name="AutoShape 2"/>
          <p:cNvCxnSpPr>
            <a:cxnSpLocks noChangeShapeType="1"/>
          </p:cNvCxnSpPr>
          <p:nvPr/>
        </p:nvCxnSpPr>
        <p:spPr bwMode="auto">
          <a:xfrm>
            <a:off x="1285852" y="1000108"/>
            <a:ext cx="6481763" cy="1587"/>
          </a:xfrm>
          <a:prstGeom prst="straightConnector1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</p:spPr>
      </p:cxnSp>
      <p:sp>
        <p:nvSpPr>
          <p:cNvPr id="11270" name="Rectangle 7"/>
          <p:cNvSpPr>
            <a:spLocks noChangeArrowheads="1"/>
          </p:cNvSpPr>
          <p:nvPr/>
        </p:nvSpPr>
        <p:spPr bwMode="auto">
          <a:xfrm>
            <a:off x="8510588" y="6470650"/>
            <a:ext cx="419100" cy="249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sz="1000">
                <a:solidFill>
                  <a:srgbClr val="000000"/>
                </a:solidFill>
                <a:latin typeface="Calibri" pitchFamily="34" charset="0"/>
                <a:cs typeface="Arial" charset="0"/>
              </a:rPr>
              <a:t>2/2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214843"/>
            <a:ext cx="8678168" cy="4892377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403350" y="141288"/>
            <a:ext cx="7921625" cy="1055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sz="3700" b="1">
                <a:solidFill>
                  <a:srgbClr val="000000"/>
                </a:solidFill>
                <a:cs typeface="Arial" charset="0"/>
              </a:rPr>
              <a:t>ACCIONES CUENTAS POR</a:t>
            </a:r>
          </a:p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sz="3700" b="1">
                <a:solidFill>
                  <a:srgbClr val="000000"/>
                </a:solidFill>
                <a:cs typeface="Arial" charset="0"/>
              </a:rPr>
              <a:t>COBRAR</a:t>
            </a:r>
          </a:p>
        </p:txBody>
      </p:sp>
      <p:cxnSp>
        <p:nvCxnSpPr>
          <p:cNvPr id="20483" name="AutoShape 2"/>
          <p:cNvCxnSpPr>
            <a:cxnSpLocks noChangeShapeType="1"/>
          </p:cNvCxnSpPr>
          <p:nvPr/>
        </p:nvCxnSpPr>
        <p:spPr bwMode="auto">
          <a:xfrm>
            <a:off x="2124075" y="1268413"/>
            <a:ext cx="6481763" cy="3175"/>
          </a:xfrm>
          <a:prstGeom prst="straightConnector1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</p:spPr>
      </p:cxn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-36513" y="0"/>
            <a:ext cx="1619251" cy="6858000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/>
          </a:p>
        </p:txBody>
      </p:sp>
      <p:pic>
        <p:nvPicPr>
          <p:cNvPr id="12293" name="Picture 4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 l="13789" r="41914" b="68059"/>
          <a:stretch>
            <a:fillRect/>
          </a:stretch>
        </p:blipFill>
        <p:spPr bwMode="auto">
          <a:xfrm>
            <a:off x="-36513" y="79375"/>
            <a:ext cx="1728788" cy="757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" name="5 CuadroTexto"/>
          <p:cNvSpPr txBox="1">
            <a:spLocks noChangeArrowheads="1"/>
          </p:cNvSpPr>
          <p:nvPr/>
        </p:nvSpPr>
        <p:spPr bwMode="auto">
          <a:xfrm>
            <a:off x="1928794" y="1357298"/>
            <a:ext cx="6786610" cy="729430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s-E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just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</a:rPr>
              <a:t>Por medio del Despacho del Lic. José Jaimes Salazar se interpusieron demandas que actualmente están en proceso; contra: </a:t>
            </a:r>
          </a:p>
          <a:p>
            <a:pPr algn="just" eaLnBrk="1" hangingPunct="1">
              <a:buClr>
                <a:srgbClr val="000000"/>
              </a:buClr>
              <a:buSzPct val="100000"/>
              <a:defRPr/>
            </a:pPr>
            <a:endParaRPr lang="es-E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 algn="just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</a:rPr>
              <a:t>Las Cervezas Modelo del Altiplano, S.A. de C.V.</a:t>
            </a:r>
          </a:p>
          <a:p>
            <a:pPr marL="285750" indent="-285750" algn="just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</a:rPr>
              <a:t>Sra. Maria Eugenia </a:t>
            </a:r>
            <a:r>
              <a:rPr lang="es-ES" dirty="0" err="1">
                <a:solidFill>
                  <a:schemeClr val="tx1"/>
                </a:solidFill>
                <a:latin typeface="Arial" panose="020B0604020202020204" pitchFamily="34" charset="0"/>
              </a:rPr>
              <a:t>Bontrud</a:t>
            </a: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</a:rPr>
              <a:t> Jiménez</a:t>
            </a:r>
          </a:p>
          <a:p>
            <a:pPr marL="285750" indent="-285750" algn="just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</a:rPr>
              <a:t>Del Mar Bienes Raíces, S.A.</a:t>
            </a:r>
          </a:p>
          <a:p>
            <a:pPr marL="285750" indent="-285750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</a:rPr>
              <a:t>Sr. Luis Manuel León Ayala</a:t>
            </a:r>
          </a:p>
          <a:p>
            <a:pPr algn="just" eaLnBrk="1" hangingPunct="1">
              <a:buClr>
                <a:srgbClr val="000000"/>
              </a:buClr>
              <a:buSzPct val="100000"/>
              <a:defRPr/>
            </a:pPr>
            <a:endParaRPr lang="es-E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just" eaLnBrk="1" hangingPunct="1">
              <a:buClr>
                <a:srgbClr val="000000"/>
              </a:buClr>
              <a:buSzPct val="100000"/>
              <a:defRPr/>
            </a:pPr>
            <a:endParaRPr lang="es-E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just" eaLnBrk="1" hangingPunct="1">
              <a:buClr>
                <a:srgbClr val="000000"/>
              </a:buClr>
              <a:buSzPct val="100000"/>
              <a:defRPr/>
            </a:pP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</a:rPr>
              <a:t>La nueva demanda que se va a interponer es contra :</a:t>
            </a:r>
          </a:p>
          <a:p>
            <a:pPr algn="just" eaLnBrk="1" hangingPunct="1">
              <a:buClr>
                <a:srgbClr val="000000"/>
              </a:buClr>
              <a:buSzPct val="100000"/>
              <a:defRPr/>
            </a:pPr>
            <a:endParaRPr lang="es-E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 algn="just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</a:rPr>
              <a:t>Lic. Jorge </a:t>
            </a:r>
            <a:r>
              <a:rPr lang="es-ES" dirty="0" err="1">
                <a:solidFill>
                  <a:schemeClr val="tx1"/>
                </a:solidFill>
                <a:latin typeface="Arial" panose="020B0604020202020204" pitchFamily="34" charset="0"/>
              </a:rPr>
              <a:t>Kahwagi</a:t>
            </a: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1"/>
                </a:solidFill>
                <a:latin typeface="Arial" panose="020B0604020202020204" pitchFamily="34" charset="0"/>
              </a:rPr>
              <a:t>Macari</a:t>
            </a:r>
            <a:endParaRPr lang="es-E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 algn="just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</a:rPr>
              <a:t>Sr. Jorge </a:t>
            </a:r>
            <a:r>
              <a:rPr lang="es-ES" dirty="0" err="1">
                <a:solidFill>
                  <a:schemeClr val="tx1"/>
                </a:solidFill>
                <a:latin typeface="Arial" panose="020B0604020202020204" pitchFamily="34" charset="0"/>
              </a:rPr>
              <a:t>Kahwagi</a:t>
            </a: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1"/>
                </a:solidFill>
                <a:latin typeface="Arial" panose="020B0604020202020204" pitchFamily="34" charset="0"/>
              </a:rPr>
              <a:t>Gastine</a:t>
            </a:r>
            <a:endParaRPr lang="es-E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 algn="just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s-E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 algn="just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s-E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 algn="just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s-E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 algn="just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s-E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just" eaLnBrk="1" hangingPunct="1">
              <a:buClr>
                <a:srgbClr val="000000"/>
              </a:buClr>
              <a:buSzPct val="100000"/>
              <a:defRPr/>
            </a:pPr>
            <a:endParaRPr lang="es-E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just" eaLnBrk="1" hangingPunct="1">
              <a:buClr>
                <a:srgbClr val="000000"/>
              </a:buClr>
              <a:buSzPct val="100000"/>
              <a:defRPr/>
            </a:pPr>
            <a:endParaRPr lang="es-E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just" eaLnBrk="1" hangingPunct="1">
              <a:buClr>
                <a:srgbClr val="000000"/>
              </a:buClr>
              <a:buSzPct val="100000"/>
              <a:defRPr/>
            </a:pPr>
            <a:endParaRPr lang="es-E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285750" indent="-285750" algn="just" eaLnBrk="1" hangingPunct="1">
              <a:buClr>
                <a:srgbClr val="000000"/>
              </a:buClr>
              <a:buSzPct val="100000"/>
              <a:defRPr/>
            </a:pPr>
            <a:endParaRPr lang="es-E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just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s-E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just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s-E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403350" y="141288"/>
            <a:ext cx="7921625" cy="1055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sz="3700" b="1" dirty="0">
                <a:solidFill>
                  <a:srgbClr val="000000"/>
                </a:solidFill>
                <a:cs typeface="Arial" charset="0"/>
              </a:rPr>
              <a:t>PROGRAMA DE TRABAJO</a:t>
            </a:r>
          </a:p>
        </p:txBody>
      </p:sp>
      <p:cxnSp>
        <p:nvCxnSpPr>
          <p:cNvPr id="20483" name="AutoShape 2"/>
          <p:cNvCxnSpPr>
            <a:cxnSpLocks noChangeShapeType="1"/>
          </p:cNvCxnSpPr>
          <p:nvPr/>
        </p:nvCxnSpPr>
        <p:spPr bwMode="auto">
          <a:xfrm>
            <a:off x="2124075" y="1268413"/>
            <a:ext cx="6481763" cy="3175"/>
          </a:xfrm>
          <a:prstGeom prst="straightConnector1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</p:spPr>
      </p:cxn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-36513" y="0"/>
            <a:ext cx="1619251" cy="6858000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/>
          </a:p>
        </p:txBody>
      </p:sp>
      <p:pic>
        <p:nvPicPr>
          <p:cNvPr id="13317" name="Picture 4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 l="13789" r="41914" b="68059"/>
          <a:stretch>
            <a:fillRect/>
          </a:stretch>
        </p:blipFill>
        <p:spPr bwMode="auto">
          <a:xfrm>
            <a:off x="-36513" y="79375"/>
            <a:ext cx="1728788" cy="757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" name="5 CuadroTexto"/>
          <p:cNvSpPr txBox="1">
            <a:spLocks noChangeArrowheads="1"/>
          </p:cNvSpPr>
          <p:nvPr/>
        </p:nvSpPr>
        <p:spPr bwMode="auto">
          <a:xfrm>
            <a:off x="2124075" y="2133600"/>
            <a:ext cx="6481763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ES" sz="2400" dirty="0">
                <a:solidFill>
                  <a:schemeClr val="tx1"/>
                </a:solidFill>
              </a:rPr>
              <a:t>El Programa de Trabajo es propiamente el mantenimiento regular que se hace todos años a los equipos e instalaciones de los servicios generales con que cuenta el fraccionamiento.</a:t>
            </a:r>
          </a:p>
          <a:p>
            <a:pPr algn="just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ES" sz="2400" dirty="0">
              <a:solidFill>
                <a:schemeClr val="tx1"/>
              </a:solidFill>
            </a:endParaRPr>
          </a:p>
          <a:p>
            <a:pPr algn="just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ES" sz="2400" dirty="0">
              <a:solidFill>
                <a:schemeClr val="tx1"/>
              </a:solidFill>
            </a:endParaRPr>
          </a:p>
          <a:p>
            <a:pPr algn="just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ES" sz="2400" dirty="0">
                <a:solidFill>
                  <a:schemeClr val="tx1"/>
                </a:solidFill>
              </a:rPr>
              <a:t>Las gráficas de éste Programa están insertadas en el manual del Informe de la Mesa Directiva.</a:t>
            </a:r>
            <a:endParaRPr lang="es-MX" sz="2400" dirty="0">
              <a:solidFill>
                <a:schemeClr val="tx1"/>
              </a:solidFill>
            </a:endParaRPr>
          </a:p>
          <a:p>
            <a:pPr algn="just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714348" y="-285776"/>
            <a:ext cx="7921625" cy="1055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sz="3700" b="1" dirty="0">
                <a:solidFill>
                  <a:srgbClr val="000000"/>
                </a:solidFill>
                <a:cs typeface="Arial" charset="0"/>
              </a:rPr>
              <a:t>PRESUPUESTO 2023</a:t>
            </a:r>
          </a:p>
        </p:txBody>
      </p:sp>
      <p:cxnSp>
        <p:nvCxnSpPr>
          <p:cNvPr id="14339" name="AutoShape 2"/>
          <p:cNvCxnSpPr>
            <a:cxnSpLocks noChangeShapeType="1"/>
          </p:cNvCxnSpPr>
          <p:nvPr/>
        </p:nvCxnSpPr>
        <p:spPr bwMode="auto">
          <a:xfrm>
            <a:off x="1500166" y="500042"/>
            <a:ext cx="6481763" cy="3175"/>
          </a:xfrm>
          <a:prstGeom prst="straightConnector1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</p:spPr>
      </p:cxn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38" y="504635"/>
            <a:ext cx="9136774" cy="6341719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1403350" y="75986"/>
            <a:ext cx="7921625" cy="62092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sz="3700" b="1" dirty="0">
                <a:solidFill>
                  <a:srgbClr val="000000"/>
                </a:solidFill>
                <a:cs typeface="Arial" charset="0"/>
              </a:rPr>
              <a:t>CUOTAS 2024</a:t>
            </a:r>
          </a:p>
        </p:txBody>
      </p:sp>
      <p:cxnSp>
        <p:nvCxnSpPr>
          <p:cNvPr id="15363" name="AutoShape 2"/>
          <p:cNvCxnSpPr>
            <a:cxnSpLocks noChangeShapeType="1"/>
          </p:cNvCxnSpPr>
          <p:nvPr/>
        </p:nvCxnSpPr>
        <p:spPr bwMode="auto">
          <a:xfrm>
            <a:off x="2123280" y="755665"/>
            <a:ext cx="6481763" cy="3175"/>
          </a:xfrm>
          <a:prstGeom prst="straightConnector1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</p:spPr>
      </p:cxn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-36512" y="0"/>
            <a:ext cx="1439862" cy="6858000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/>
          </a:p>
        </p:txBody>
      </p:sp>
      <p:pic>
        <p:nvPicPr>
          <p:cNvPr id="15365" name="Picture 4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 l="13789" r="41914" b="68059"/>
          <a:stretch>
            <a:fillRect/>
          </a:stretch>
        </p:blipFill>
        <p:spPr bwMode="auto">
          <a:xfrm>
            <a:off x="-126999" y="64928"/>
            <a:ext cx="1728788" cy="757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2232989" y="777034"/>
            <a:ext cx="6372054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MX" sz="2000" dirty="0">
                <a:solidFill>
                  <a:schemeClr val="tx1"/>
                </a:solidFill>
              </a:rPr>
              <a:t>Se propone, que las cuotas para el año 2024 sean:</a:t>
            </a:r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2881088" y="1171929"/>
            <a:ext cx="43926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MX" sz="2000" dirty="0">
                <a:solidFill>
                  <a:schemeClr val="tx1"/>
                </a:solidFill>
              </a:rPr>
              <a:t>Residencias:		$ 170,000 Pesos </a:t>
            </a:r>
          </a:p>
        </p:txBody>
      </p:sp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2921579" y="1466252"/>
            <a:ext cx="4464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MX" sz="2000" dirty="0">
                <a:solidFill>
                  <a:schemeClr val="tx1"/>
                </a:solidFill>
              </a:rPr>
              <a:t>Lotes:			      $   85,000 Pesos</a:t>
            </a:r>
          </a:p>
        </p:txBody>
      </p:sp>
      <p:sp>
        <p:nvSpPr>
          <p:cNvPr id="2" name="5 CuadroTexto"/>
          <p:cNvSpPr txBox="1">
            <a:spLocks noChangeArrowheads="1"/>
          </p:cNvSpPr>
          <p:nvPr/>
        </p:nvSpPr>
        <p:spPr bwMode="auto">
          <a:xfrm>
            <a:off x="1601789" y="1852125"/>
            <a:ext cx="7524128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MX" b="1" dirty="0">
                <a:solidFill>
                  <a:schemeClr val="tx1"/>
                </a:solidFill>
                <a:cs typeface="Arial" charset="0"/>
              </a:rPr>
              <a:t>   </a:t>
            </a:r>
          </a:p>
          <a:p>
            <a:pPr defTabSz="914400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MX" sz="1600" b="1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s-MX" b="1" dirty="0">
                <a:solidFill>
                  <a:schemeClr val="tx1"/>
                </a:solidFill>
                <a:cs typeface="Arial" charset="0"/>
              </a:rPr>
              <a:t>Incentivo:  </a:t>
            </a:r>
            <a:r>
              <a:rPr lang="es-MX" dirty="0">
                <a:solidFill>
                  <a:schemeClr val="tx1"/>
                </a:solidFill>
                <a:cs typeface="Arial" charset="0"/>
              </a:rPr>
              <a:t>Para los Asociados que estén al corriente en </a:t>
            </a:r>
            <a:r>
              <a:rPr lang="es-MX">
                <a:solidFill>
                  <a:schemeClr val="tx1"/>
                </a:solidFill>
                <a:cs typeface="Arial" charset="0"/>
              </a:rPr>
              <a:t>el pago        </a:t>
            </a:r>
            <a:endParaRPr lang="es-MX" dirty="0">
              <a:solidFill>
                <a:schemeClr val="tx1"/>
              </a:solidFill>
              <a:cs typeface="Arial" charset="0"/>
            </a:endParaRPr>
          </a:p>
          <a:p>
            <a:pPr defTabSz="914400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MX" dirty="0">
                <a:solidFill>
                  <a:schemeClr val="tx1"/>
                </a:solidFill>
                <a:cs typeface="Arial" charset="0"/>
              </a:rPr>
              <a:t>                    de sus cuotas y No violen el Reglamento Interior.</a:t>
            </a:r>
          </a:p>
          <a:p>
            <a:pPr defTabSz="914400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ES" sz="1600" b="1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s-MX" sz="1600" b="1" dirty="0">
                <a:solidFill>
                  <a:schemeClr val="tx1"/>
                </a:solidFill>
                <a:cs typeface="Arial" charset="0"/>
              </a:rPr>
              <a:t>         </a:t>
            </a:r>
          </a:p>
          <a:p>
            <a:pPr defTabSz="914400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MX" b="1" dirty="0">
                <a:solidFill>
                  <a:schemeClr val="tx1"/>
                </a:solidFill>
                <a:cs typeface="Arial" charset="0"/>
              </a:rPr>
              <a:t>10.00% de descuento: </a:t>
            </a:r>
            <a:r>
              <a:rPr lang="es-MX" u="sng" dirty="0">
                <a:solidFill>
                  <a:schemeClr val="tx1"/>
                </a:solidFill>
                <a:cs typeface="Arial" charset="0"/>
              </a:rPr>
              <a:t>Pagando antes del 31 de Mayo 2024.</a:t>
            </a:r>
          </a:p>
          <a:p>
            <a:pPr defTabSz="914400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 dirty="0">
              <a:solidFill>
                <a:schemeClr val="tx1"/>
              </a:solidFill>
              <a:cs typeface="Arial" charset="0"/>
            </a:endParaRPr>
          </a:p>
          <a:p>
            <a:pPr defTabSz="914400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ES" dirty="0">
              <a:solidFill>
                <a:schemeClr val="tx1"/>
              </a:solidFill>
              <a:cs typeface="Arial" charset="0"/>
            </a:endParaRPr>
          </a:p>
          <a:p>
            <a:pPr defTabSz="914400" eaLnBrk="1" hangingPunct="1">
              <a:buClr>
                <a:srgbClr val="000000"/>
              </a:buClr>
              <a:buSzPct val="100000"/>
            </a:pPr>
            <a:r>
              <a:rPr lang="es-ES" sz="1600" dirty="0">
                <a:solidFill>
                  <a:schemeClr val="tx1"/>
                </a:solidFill>
                <a:cs typeface="Arial" charset="0"/>
              </a:rPr>
              <a:t>           </a:t>
            </a:r>
          </a:p>
          <a:p>
            <a:pPr defTabSz="914400" eaLnBrk="1" hangingPunct="1">
              <a:buClr>
                <a:srgbClr val="000000"/>
              </a:buClr>
              <a:buSzPct val="100000"/>
            </a:pPr>
            <a:r>
              <a:rPr lang="es-ES" sz="1600" dirty="0">
                <a:solidFill>
                  <a:schemeClr val="tx1"/>
                </a:solidFill>
                <a:cs typeface="Arial" charset="0"/>
              </a:rPr>
              <a:t>           </a:t>
            </a:r>
            <a:r>
              <a:rPr lang="es-ES" dirty="0">
                <a:solidFill>
                  <a:schemeClr val="tx1"/>
                </a:solidFill>
                <a:cs typeface="Arial" charset="0"/>
              </a:rPr>
              <a:t>Residencias:  $153,000.00 Pesos     =    </a:t>
            </a:r>
            <a:r>
              <a:rPr lang="es-ES" b="1" dirty="0">
                <a:solidFill>
                  <a:schemeClr val="tx1"/>
                </a:solidFill>
                <a:cs typeface="Arial" charset="0"/>
              </a:rPr>
              <a:t>$17,000 Pesos</a:t>
            </a:r>
          </a:p>
          <a:p>
            <a:pPr defTabSz="914400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ES" dirty="0">
                <a:solidFill>
                  <a:schemeClr val="tx1"/>
                </a:solidFill>
                <a:cs typeface="Arial" charset="0"/>
              </a:rPr>
              <a:t>          Lotes:             $  76,500.00 Pesos     =    </a:t>
            </a:r>
            <a:r>
              <a:rPr lang="es-ES" b="1" dirty="0">
                <a:solidFill>
                  <a:schemeClr val="tx1"/>
                </a:solidFill>
                <a:cs typeface="Arial" charset="0"/>
              </a:rPr>
              <a:t>$  8,500 Pesos</a:t>
            </a:r>
          </a:p>
          <a:p>
            <a:pPr defTabSz="914400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MX" sz="1600" b="1" dirty="0">
                <a:solidFill>
                  <a:schemeClr val="tx1"/>
                </a:solidFill>
                <a:cs typeface="Arial" charset="0"/>
              </a:rPr>
              <a:t>     </a:t>
            </a:r>
          </a:p>
          <a:p>
            <a:pPr defTabSz="914400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MX" b="1" dirty="0">
                <a:solidFill>
                  <a:schemeClr val="tx1"/>
                </a:solidFill>
                <a:cs typeface="Arial" charset="0"/>
              </a:rPr>
              <a:t>5.00% de descuento: </a:t>
            </a:r>
            <a:r>
              <a:rPr lang="es-MX" u="sng" dirty="0">
                <a:solidFill>
                  <a:schemeClr val="tx1"/>
                </a:solidFill>
                <a:cs typeface="Arial" charset="0"/>
              </a:rPr>
              <a:t>Pagando antes del 30 de Junio 2024.</a:t>
            </a:r>
          </a:p>
          <a:p>
            <a:pPr defTabSz="914400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 u="sng" dirty="0">
              <a:solidFill>
                <a:schemeClr val="tx1"/>
              </a:solidFill>
              <a:cs typeface="Arial" charset="0"/>
            </a:endParaRPr>
          </a:p>
          <a:p>
            <a:pPr defTabSz="914400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ES" dirty="0">
              <a:solidFill>
                <a:schemeClr val="tx1"/>
              </a:solidFill>
              <a:cs typeface="Arial" charset="0"/>
            </a:endParaRPr>
          </a:p>
          <a:p>
            <a:pPr defTabSz="914400" eaLnBrk="1" hangingPunct="1">
              <a:buClr>
                <a:srgbClr val="000000"/>
              </a:buClr>
              <a:buSzPct val="100000"/>
            </a:pPr>
            <a:r>
              <a:rPr lang="es-ES" sz="1600" dirty="0">
                <a:solidFill>
                  <a:schemeClr val="tx1"/>
                </a:solidFill>
                <a:cs typeface="Arial" charset="0"/>
              </a:rPr>
              <a:t>                         </a:t>
            </a:r>
            <a:r>
              <a:rPr lang="es-ES" sz="1600" b="1" dirty="0">
                <a:solidFill>
                  <a:schemeClr val="tx1"/>
                </a:solidFill>
                <a:cs typeface="Arial" charset="0"/>
              </a:rPr>
              <a:t>                                                  </a:t>
            </a:r>
            <a:endParaRPr lang="es-ES" sz="1600" b="1" dirty="0">
              <a:solidFill>
                <a:schemeClr val="tx1"/>
              </a:solidFill>
              <a:latin typeface="Verdana" pitchFamily="34" charset="0"/>
              <a:cs typeface="Arial" charset="0"/>
            </a:endParaRPr>
          </a:p>
          <a:p>
            <a:pPr defTabSz="914400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ES" dirty="0">
                <a:solidFill>
                  <a:schemeClr val="tx1"/>
                </a:solidFill>
                <a:cs typeface="Arial" charset="0"/>
              </a:rPr>
              <a:t>           Residencias:  $161,500.00 Pesos    =     </a:t>
            </a:r>
            <a:r>
              <a:rPr lang="es-ES" b="1" dirty="0">
                <a:solidFill>
                  <a:schemeClr val="tx1"/>
                </a:solidFill>
                <a:cs typeface="Arial" charset="0"/>
              </a:rPr>
              <a:t>$ 8,500 Pesos</a:t>
            </a:r>
          </a:p>
          <a:p>
            <a:pPr defTabSz="914400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ES" dirty="0">
                <a:solidFill>
                  <a:schemeClr val="tx1"/>
                </a:solidFill>
                <a:cs typeface="Arial" charset="0"/>
              </a:rPr>
              <a:t>           Lotes:             $  80,750.00 Pesos    =     </a:t>
            </a:r>
            <a:r>
              <a:rPr lang="es-ES" b="1" dirty="0">
                <a:solidFill>
                  <a:schemeClr val="tx1"/>
                </a:solidFill>
                <a:cs typeface="Arial" charset="0"/>
              </a:rPr>
              <a:t>$ 4,250 Pesos</a:t>
            </a:r>
          </a:p>
          <a:p>
            <a:pPr defTabSz="914400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2" name="9 Rectángulo"/>
          <p:cNvSpPr>
            <a:spLocks noChangeArrowheads="1"/>
          </p:cNvSpPr>
          <p:nvPr/>
        </p:nvSpPr>
        <p:spPr bwMode="auto">
          <a:xfrm>
            <a:off x="6436711" y="5378187"/>
            <a:ext cx="1580959" cy="400050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>
              <a:solidFill>
                <a:schemeClr val="tx1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604884" y="5193462"/>
            <a:ext cx="12446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ES" sz="1400" b="1" dirty="0">
                <a:solidFill>
                  <a:schemeClr val="tx1"/>
                </a:solidFill>
              </a:rPr>
              <a:t> </a:t>
            </a:r>
            <a:r>
              <a:rPr lang="es-ES" b="1" dirty="0">
                <a:solidFill>
                  <a:schemeClr val="tx1"/>
                </a:solidFill>
              </a:rPr>
              <a:t>AHORRO</a:t>
            </a: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14" name="9 Rectángulo"/>
          <p:cNvSpPr>
            <a:spLocks noChangeArrowheads="1"/>
          </p:cNvSpPr>
          <p:nvPr/>
        </p:nvSpPr>
        <p:spPr bwMode="auto">
          <a:xfrm>
            <a:off x="6321364" y="3429322"/>
            <a:ext cx="1597381" cy="408867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>
              <a:solidFill>
                <a:schemeClr val="tx1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543990" y="3462931"/>
            <a:ext cx="1268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ES" sz="1400" b="1" dirty="0">
                <a:solidFill>
                  <a:schemeClr val="tx1"/>
                </a:solidFill>
              </a:rPr>
              <a:t> </a:t>
            </a:r>
            <a:r>
              <a:rPr lang="es-ES" b="1" dirty="0">
                <a:solidFill>
                  <a:schemeClr val="tx1"/>
                </a:solidFill>
              </a:rPr>
              <a:t>AHORRO</a:t>
            </a:r>
            <a:endParaRPr lang="es-MX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3051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1365250" y="373063"/>
            <a:ext cx="7921625" cy="1055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sz="3700" b="1" dirty="0">
                <a:solidFill>
                  <a:srgbClr val="000000"/>
                </a:solidFill>
                <a:cs typeface="Arial" charset="0"/>
              </a:rPr>
              <a:t>NOMBRAMIENTO Y/O RATIFICACION MESA DIRECTIVA 2024</a:t>
            </a:r>
          </a:p>
        </p:txBody>
      </p:sp>
      <p:cxnSp>
        <p:nvCxnSpPr>
          <p:cNvPr id="16387" name="AutoShape 2"/>
          <p:cNvCxnSpPr>
            <a:cxnSpLocks noChangeShapeType="1"/>
          </p:cNvCxnSpPr>
          <p:nvPr/>
        </p:nvCxnSpPr>
        <p:spPr bwMode="auto">
          <a:xfrm>
            <a:off x="2124075" y="1854200"/>
            <a:ext cx="6481763" cy="3175"/>
          </a:xfrm>
          <a:prstGeom prst="straightConnector1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</p:spPr>
      </p:cxn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-36513" y="0"/>
            <a:ext cx="1619251" cy="6858000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/>
          </a:p>
        </p:txBody>
      </p:sp>
      <p:pic>
        <p:nvPicPr>
          <p:cNvPr id="16389" name="Picture 4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 l="13789" r="41914" b="68059"/>
          <a:stretch>
            <a:fillRect/>
          </a:stretch>
        </p:blipFill>
        <p:spPr bwMode="auto">
          <a:xfrm>
            <a:off x="-36513" y="79375"/>
            <a:ext cx="1728788" cy="757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CuadroTexto 1"/>
          <p:cNvSpPr txBox="1"/>
          <p:nvPr/>
        </p:nvSpPr>
        <p:spPr>
          <a:xfrm>
            <a:off x="2124075" y="2348880"/>
            <a:ext cx="6336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ifi</a:t>
            </a:r>
            <a:endParaRPr lang="es-MX" dirty="0"/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ChangeArrowheads="1"/>
          </p:cNvSpPr>
          <p:nvPr/>
        </p:nvSpPr>
        <p:spPr bwMode="auto">
          <a:xfrm>
            <a:off x="1365250" y="0"/>
            <a:ext cx="7921625" cy="1055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sz="3700" b="1">
                <a:solidFill>
                  <a:srgbClr val="000000"/>
                </a:solidFill>
                <a:cs typeface="Arial" charset="0"/>
              </a:rPr>
              <a:t>ASUNTOS GENERALES</a:t>
            </a:r>
          </a:p>
        </p:txBody>
      </p:sp>
      <p:cxnSp>
        <p:nvCxnSpPr>
          <p:cNvPr id="17411" name="AutoShape 2"/>
          <p:cNvCxnSpPr>
            <a:cxnSpLocks noChangeShapeType="1"/>
          </p:cNvCxnSpPr>
          <p:nvPr/>
        </p:nvCxnSpPr>
        <p:spPr bwMode="auto">
          <a:xfrm>
            <a:off x="2124075" y="928688"/>
            <a:ext cx="6481763" cy="3175"/>
          </a:xfrm>
          <a:prstGeom prst="straightConnector1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</p:spPr>
      </p:cxn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-36513" y="0"/>
            <a:ext cx="1619251" cy="6858000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/>
          </a:p>
        </p:txBody>
      </p:sp>
      <p:pic>
        <p:nvPicPr>
          <p:cNvPr id="17413" name="Picture 4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 l="13789" r="41914" b="68059"/>
          <a:stretch>
            <a:fillRect/>
          </a:stretch>
        </p:blipFill>
        <p:spPr bwMode="auto">
          <a:xfrm>
            <a:off x="-36513" y="79375"/>
            <a:ext cx="1728788" cy="757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403350" y="69850"/>
            <a:ext cx="7451725" cy="1055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sz="4400" b="1">
                <a:solidFill>
                  <a:srgbClr val="000000"/>
                </a:solidFill>
                <a:cs typeface="Arial" charset="0"/>
              </a:rPr>
              <a:t>ORDEN DEL DIA</a:t>
            </a:r>
          </a:p>
        </p:txBody>
      </p:sp>
      <p:cxnSp>
        <p:nvCxnSpPr>
          <p:cNvPr id="5122" name="AutoShape 2"/>
          <p:cNvCxnSpPr>
            <a:cxnSpLocks noChangeShapeType="1"/>
          </p:cNvCxnSpPr>
          <p:nvPr/>
        </p:nvCxnSpPr>
        <p:spPr bwMode="auto">
          <a:xfrm>
            <a:off x="1908175" y="1052513"/>
            <a:ext cx="6481763" cy="1587"/>
          </a:xfrm>
          <a:prstGeom prst="straightConnector1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</p:spPr>
      </p:cxn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-36513" y="0"/>
            <a:ext cx="1619251" cy="6858000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/>
          </a:p>
        </p:txBody>
      </p:sp>
      <p:pic>
        <p:nvPicPr>
          <p:cNvPr id="3077" name="Picture 4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 l="13789" r="41914" b="68059"/>
          <a:stretch>
            <a:fillRect/>
          </a:stretch>
        </p:blipFill>
        <p:spPr bwMode="auto">
          <a:xfrm>
            <a:off x="-36513" y="79375"/>
            <a:ext cx="1728788" cy="757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1116013" y="1268413"/>
            <a:ext cx="81438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MX" sz="1600" dirty="0">
                <a:solidFill>
                  <a:schemeClr val="tx1"/>
                </a:solidFill>
                <a:cs typeface="Arial" charset="0"/>
              </a:rPr>
              <a:t>I.- Instalación de la asamblea y nombramiento de  escrutadores.</a:t>
            </a:r>
          </a:p>
        </p:txBody>
      </p:sp>
      <p:sp>
        <p:nvSpPr>
          <p:cNvPr id="9" name="8 CuadroTexto"/>
          <p:cNvSpPr txBox="1">
            <a:spLocks noChangeArrowheads="1"/>
          </p:cNvSpPr>
          <p:nvPr/>
        </p:nvSpPr>
        <p:spPr bwMode="auto">
          <a:xfrm>
            <a:off x="1116013" y="1700213"/>
            <a:ext cx="8143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MX" sz="1600">
                <a:solidFill>
                  <a:schemeClr val="tx1"/>
                </a:solidFill>
                <a:cs typeface="Arial" charset="0"/>
              </a:rPr>
              <a:t>II.- Presentación, discusión y aprobación de padrón actualizado de miembros de la Asociación.</a:t>
            </a:r>
          </a:p>
        </p:txBody>
      </p:sp>
      <p:sp>
        <p:nvSpPr>
          <p:cNvPr id="10" name="9 CuadroTexto"/>
          <p:cNvSpPr txBox="1">
            <a:spLocks noChangeArrowheads="1"/>
          </p:cNvSpPr>
          <p:nvPr/>
        </p:nvSpPr>
        <p:spPr bwMode="auto">
          <a:xfrm>
            <a:off x="1116013" y="2316651"/>
            <a:ext cx="8143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MX" sz="1600" dirty="0">
                <a:solidFill>
                  <a:schemeClr val="tx1"/>
                </a:solidFill>
                <a:cs typeface="Arial" charset="0"/>
              </a:rPr>
              <a:t>III.- Informe de las actividades desarrolladas por la administración de la Asociación</a:t>
            </a:r>
          </a:p>
          <a:p>
            <a:pPr lvl="1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MX" sz="1600" dirty="0">
                <a:solidFill>
                  <a:schemeClr val="tx1"/>
                </a:solidFill>
                <a:cs typeface="Arial" charset="0"/>
              </a:rPr>
              <a:t>      en el año 2023.</a:t>
            </a:r>
          </a:p>
        </p:txBody>
      </p:sp>
      <p:sp>
        <p:nvSpPr>
          <p:cNvPr id="11" name="10 CuadroTexto"/>
          <p:cNvSpPr txBox="1">
            <a:spLocks noChangeArrowheads="1"/>
          </p:cNvSpPr>
          <p:nvPr/>
        </p:nvSpPr>
        <p:spPr bwMode="auto">
          <a:xfrm>
            <a:off x="1116013" y="2997200"/>
            <a:ext cx="8143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MX" sz="1600" dirty="0">
                <a:solidFill>
                  <a:schemeClr val="tx1"/>
                </a:solidFill>
                <a:cs typeface="Arial" charset="0"/>
              </a:rPr>
              <a:t>IV.- Presentación, discusión y aprobación de los estados financieros por el período</a:t>
            </a:r>
          </a:p>
          <a:p>
            <a:pPr lvl="1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MX" sz="1600" dirty="0">
                <a:solidFill>
                  <a:schemeClr val="tx1"/>
                </a:solidFill>
                <a:cs typeface="Arial" charset="0"/>
              </a:rPr>
              <a:t>      que va del primero de enero al treinta y uno de diciembre del 2023.</a:t>
            </a:r>
          </a:p>
        </p:txBody>
      </p:sp>
      <p:sp>
        <p:nvSpPr>
          <p:cNvPr id="12" name="11 CuadroTexto"/>
          <p:cNvSpPr txBox="1">
            <a:spLocks noChangeArrowheads="1"/>
          </p:cNvSpPr>
          <p:nvPr/>
        </p:nvSpPr>
        <p:spPr bwMode="auto">
          <a:xfrm>
            <a:off x="1187450" y="3644900"/>
            <a:ext cx="8143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MX" sz="1600">
                <a:solidFill>
                  <a:schemeClr val="tx1"/>
                </a:solidFill>
                <a:cs typeface="Arial" charset="0"/>
              </a:rPr>
              <a:t>V.- Informe sobre las acciones tomadas en contra de los deudores de la      Asociación.</a:t>
            </a:r>
          </a:p>
        </p:txBody>
      </p:sp>
      <p:sp>
        <p:nvSpPr>
          <p:cNvPr id="13" name="12 CuadroTexto"/>
          <p:cNvSpPr txBox="1">
            <a:spLocks noChangeArrowheads="1"/>
          </p:cNvSpPr>
          <p:nvPr/>
        </p:nvSpPr>
        <p:spPr bwMode="auto">
          <a:xfrm>
            <a:off x="1116013" y="4292600"/>
            <a:ext cx="81438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MX" sz="1600" dirty="0">
                <a:solidFill>
                  <a:schemeClr val="tx1"/>
                </a:solidFill>
                <a:cs typeface="Arial" charset="0"/>
              </a:rPr>
              <a:t>VI.- Presentación y en su caso, aprobación del Programa de Trabajo para el 2024.</a:t>
            </a:r>
          </a:p>
        </p:txBody>
      </p:sp>
      <p:sp>
        <p:nvSpPr>
          <p:cNvPr id="14" name="13 CuadroTexto"/>
          <p:cNvSpPr txBox="1">
            <a:spLocks noChangeArrowheads="1"/>
          </p:cNvSpPr>
          <p:nvPr/>
        </p:nvSpPr>
        <p:spPr bwMode="auto">
          <a:xfrm>
            <a:off x="1116013" y="4724400"/>
            <a:ext cx="81438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MX" sz="1600" dirty="0">
                <a:solidFill>
                  <a:schemeClr val="tx1"/>
                </a:solidFill>
                <a:cs typeface="Arial" charset="0"/>
              </a:rPr>
              <a:t>VII.- Lectura y en su caso, aprobación del presupuesto de ingresos y egresos para</a:t>
            </a:r>
          </a:p>
          <a:p>
            <a:pPr lvl="1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MX" sz="1600" dirty="0">
                <a:solidFill>
                  <a:schemeClr val="tx1"/>
                </a:solidFill>
                <a:cs typeface="Arial" charset="0"/>
              </a:rPr>
              <a:t>       el año 2024 y establecimiento de la cuota  anual para el año 2024.</a:t>
            </a:r>
          </a:p>
        </p:txBody>
      </p:sp>
      <p:sp>
        <p:nvSpPr>
          <p:cNvPr id="15" name="14 CuadroTexto"/>
          <p:cNvSpPr txBox="1">
            <a:spLocks noChangeArrowheads="1"/>
          </p:cNvSpPr>
          <p:nvPr/>
        </p:nvSpPr>
        <p:spPr bwMode="auto">
          <a:xfrm>
            <a:off x="1116013" y="5445125"/>
            <a:ext cx="81438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MX" sz="1600">
                <a:solidFill>
                  <a:schemeClr val="tx1"/>
                </a:solidFill>
                <a:cs typeface="Arial" charset="0"/>
              </a:rPr>
              <a:t>VIII.- Nombramiento y/o ratificación de los miembros de la Mesa Directiva.</a:t>
            </a:r>
          </a:p>
        </p:txBody>
      </p:sp>
      <p:sp>
        <p:nvSpPr>
          <p:cNvPr id="16" name="15 CuadroTexto"/>
          <p:cNvSpPr txBox="1">
            <a:spLocks noChangeArrowheads="1"/>
          </p:cNvSpPr>
          <p:nvPr/>
        </p:nvSpPr>
        <p:spPr bwMode="auto">
          <a:xfrm>
            <a:off x="1187450" y="5876925"/>
            <a:ext cx="81438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MX" sz="1600">
                <a:solidFill>
                  <a:schemeClr val="tx1"/>
                </a:solidFill>
                <a:cs typeface="Arial" charset="0"/>
              </a:rPr>
              <a:t>IX.- Asuntos generales relacionados con los anteriores.</a:t>
            </a:r>
          </a:p>
        </p:txBody>
      </p:sp>
    </p:spTree>
  </p:cSld>
  <p:clrMapOvr>
    <a:masterClrMapping/>
  </p:clrMapOvr>
  <p:transition advTm="102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403350" y="69850"/>
            <a:ext cx="7451725" cy="1055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sz="4400" b="1">
                <a:solidFill>
                  <a:srgbClr val="000000"/>
                </a:solidFill>
                <a:cs typeface="Arial" charset="0"/>
              </a:rPr>
              <a:t>PADRON</a:t>
            </a:r>
          </a:p>
        </p:txBody>
      </p:sp>
      <p:cxnSp>
        <p:nvCxnSpPr>
          <p:cNvPr id="5122" name="AutoShape 2"/>
          <p:cNvCxnSpPr>
            <a:cxnSpLocks noChangeShapeType="1"/>
          </p:cNvCxnSpPr>
          <p:nvPr/>
        </p:nvCxnSpPr>
        <p:spPr bwMode="auto">
          <a:xfrm>
            <a:off x="1908175" y="1052513"/>
            <a:ext cx="6481763" cy="1587"/>
          </a:xfrm>
          <a:prstGeom prst="straightConnector1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</p:spPr>
      </p:cxn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-36513" y="0"/>
            <a:ext cx="1619251" cy="6858000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/>
          </a:p>
        </p:txBody>
      </p:sp>
      <p:pic>
        <p:nvPicPr>
          <p:cNvPr id="4101" name="Picture 4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 l="13789" r="41914" b="68059"/>
          <a:stretch>
            <a:fillRect/>
          </a:stretch>
        </p:blipFill>
        <p:spPr bwMode="auto">
          <a:xfrm>
            <a:off x="-36513" y="79375"/>
            <a:ext cx="1728788" cy="757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3419475" y="1989138"/>
            <a:ext cx="2387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sz="200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RESIDENCIAS:	  77</a:t>
            </a:r>
          </a:p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sz="200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LOTES:			  39</a:t>
            </a:r>
          </a:p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sz="200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					116</a:t>
            </a:r>
          </a:p>
        </p:txBody>
      </p:sp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1763713" y="3860800"/>
            <a:ext cx="63579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sz="200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NOTA: Hay Asociados que cuentan con más</a:t>
            </a:r>
          </a:p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sz="200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                              de una propiedad.</a:t>
            </a:r>
            <a:endParaRPr lang="es-MX" sz="2000" dirty="0">
              <a:cs typeface="Arial" charset="0"/>
            </a:endParaRPr>
          </a:p>
        </p:txBody>
      </p:sp>
      <p:sp>
        <p:nvSpPr>
          <p:cNvPr id="5128" name="8 Rectángulo"/>
          <p:cNvSpPr>
            <a:spLocks noChangeArrowheads="1"/>
          </p:cNvSpPr>
          <p:nvPr/>
        </p:nvSpPr>
        <p:spPr bwMode="auto">
          <a:xfrm>
            <a:off x="1858963" y="1285875"/>
            <a:ext cx="48371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sz="2000">
                <a:solidFill>
                  <a:srgbClr val="000000"/>
                </a:solidFill>
                <a:latin typeface="Calibri" pitchFamily="34" charset="0"/>
                <a:cs typeface="Arial" charset="0"/>
              </a:rPr>
              <a:t>El padrón de socios actualizado a la fecha es:</a:t>
            </a:r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2843808" y="3068638"/>
            <a:ext cx="30243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sz="200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NUM. DE ASOCIADOS:   78</a:t>
            </a:r>
          </a:p>
        </p:txBody>
      </p:sp>
      <p:cxnSp>
        <p:nvCxnSpPr>
          <p:cNvPr id="11" name="10 Conector recto"/>
          <p:cNvCxnSpPr>
            <a:cxnSpLocks noChangeShapeType="1"/>
          </p:cNvCxnSpPr>
          <p:nvPr/>
        </p:nvCxnSpPr>
        <p:spPr bwMode="auto">
          <a:xfrm rot="10800000">
            <a:off x="4932363" y="2636838"/>
            <a:ext cx="1214437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" grpId="0"/>
      <p:bldP spid="7" grpId="0"/>
      <p:bldP spid="8" grpId="0"/>
      <p:bldP spid="512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547813" y="-142875"/>
            <a:ext cx="7451725" cy="1055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sz="3700" b="1">
                <a:solidFill>
                  <a:srgbClr val="000000"/>
                </a:solidFill>
                <a:cs typeface="Arial" charset="0"/>
              </a:rPr>
              <a:t>ESTADOS FINANCIEROS</a:t>
            </a:r>
            <a:endParaRPr lang="es-MX" sz="3700" b="1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16387" name="AutoShape 2"/>
          <p:cNvCxnSpPr>
            <a:cxnSpLocks noChangeShapeType="1"/>
          </p:cNvCxnSpPr>
          <p:nvPr/>
        </p:nvCxnSpPr>
        <p:spPr bwMode="auto">
          <a:xfrm>
            <a:off x="1908175" y="793750"/>
            <a:ext cx="6481763" cy="1588"/>
          </a:xfrm>
          <a:prstGeom prst="straightConnector1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</p:spPr>
      </p:cxn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36513" y="0"/>
            <a:ext cx="1619251" cy="6858000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/>
          </a:p>
        </p:txBody>
      </p:sp>
      <p:pic>
        <p:nvPicPr>
          <p:cNvPr id="5125" name="Picture 4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 l="13789" r="41914" b="68059"/>
          <a:stretch>
            <a:fillRect/>
          </a:stretch>
        </p:blipFill>
        <p:spPr bwMode="auto">
          <a:xfrm>
            <a:off x="-36513" y="79375"/>
            <a:ext cx="1728788" cy="757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2268538" y="1773238"/>
            <a:ext cx="6048375" cy="709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400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s-ES" sz="4000" u="sng" dirty="0">
                <a:solidFill>
                  <a:srgbClr val="000000"/>
                </a:solidFill>
                <a:latin typeface="+mn-lt"/>
              </a:rPr>
              <a:t>Ejercicio del año 2023</a:t>
            </a:r>
          </a:p>
        </p:txBody>
      </p:sp>
      <p:sp>
        <p:nvSpPr>
          <p:cNvPr id="5127" name="17 Rectángulo"/>
          <p:cNvSpPr>
            <a:spLocks noChangeArrowheads="1"/>
          </p:cNvSpPr>
          <p:nvPr/>
        </p:nvSpPr>
        <p:spPr bwMode="auto">
          <a:xfrm>
            <a:off x="2700338" y="3244850"/>
            <a:ext cx="51117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sz="4000" u="sng">
                <a:solidFill>
                  <a:srgbClr val="000000"/>
                </a:solidFill>
                <a:cs typeface="Arial" charset="0"/>
              </a:rPr>
              <a:t>Estados de Resultados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 l="13789" r="41914" b="68059"/>
          <a:stretch>
            <a:fillRect/>
          </a:stretch>
        </p:blipFill>
        <p:spPr bwMode="auto">
          <a:xfrm>
            <a:off x="-36513" y="79375"/>
            <a:ext cx="1728788" cy="757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6147" name="Picture 4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 l="13789" r="41914" b="68059"/>
          <a:stretch>
            <a:fillRect/>
          </a:stretch>
        </p:blipFill>
        <p:spPr bwMode="auto">
          <a:xfrm>
            <a:off x="-107950" y="79375"/>
            <a:ext cx="1728788" cy="757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32058" y="404664"/>
            <a:ext cx="9208116" cy="604867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 l="13789" r="41914" b="68059"/>
          <a:stretch>
            <a:fillRect/>
          </a:stretch>
        </p:blipFill>
        <p:spPr bwMode="auto">
          <a:xfrm>
            <a:off x="-36513" y="79375"/>
            <a:ext cx="1728788" cy="757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7171" name="Picture 4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 l="13789" r="41914" b="68059"/>
          <a:stretch>
            <a:fillRect/>
          </a:stretch>
        </p:blipFill>
        <p:spPr bwMode="auto">
          <a:xfrm>
            <a:off x="0" y="79375"/>
            <a:ext cx="1728788" cy="757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36513" y="-142875"/>
            <a:ext cx="9145588" cy="1055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sz="3700" b="1">
                <a:solidFill>
                  <a:srgbClr val="000000"/>
                </a:solidFill>
                <a:cs typeface="Arial" charset="0"/>
              </a:rPr>
              <a:t>INGRESOS</a:t>
            </a:r>
          </a:p>
        </p:txBody>
      </p:sp>
      <p:cxnSp>
        <p:nvCxnSpPr>
          <p:cNvPr id="10" name="AutoShape 2"/>
          <p:cNvCxnSpPr>
            <a:cxnSpLocks noChangeShapeType="1"/>
          </p:cNvCxnSpPr>
          <p:nvPr/>
        </p:nvCxnSpPr>
        <p:spPr bwMode="auto">
          <a:xfrm>
            <a:off x="1187450" y="642918"/>
            <a:ext cx="7202488" cy="0"/>
          </a:xfrm>
          <a:prstGeom prst="straightConnector1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</p:spPr>
      </p:cxnSp>
      <p:pic>
        <p:nvPicPr>
          <p:cNvPr id="4" name="Imagen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028375"/>
            <a:ext cx="9144000" cy="480124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 l="13789" r="41914" b="68059"/>
          <a:stretch>
            <a:fillRect/>
          </a:stretch>
        </p:blipFill>
        <p:spPr bwMode="auto">
          <a:xfrm>
            <a:off x="-36513" y="79375"/>
            <a:ext cx="1728788" cy="757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8195" name="Picture 4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 l="13789" r="41914" b="68059"/>
          <a:stretch>
            <a:fillRect/>
          </a:stretch>
        </p:blipFill>
        <p:spPr bwMode="auto">
          <a:xfrm>
            <a:off x="0" y="79375"/>
            <a:ext cx="1728788" cy="757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0" y="-142875"/>
            <a:ext cx="9144000" cy="1055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s-MX" sz="3700" b="1" dirty="0">
              <a:solidFill>
                <a:srgbClr val="000000"/>
              </a:solidFill>
              <a:cs typeface="Arial" charset="0"/>
            </a:endParaRPr>
          </a:p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sz="3700" b="1" dirty="0">
                <a:solidFill>
                  <a:srgbClr val="000000"/>
                </a:solidFill>
                <a:cs typeface="Arial" charset="0"/>
              </a:rPr>
              <a:t>GASTOS</a:t>
            </a:r>
          </a:p>
        </p:txBody>
      </p:sp>
      <p:cxnSp>
        <p:nvCxnSpPr>
          <p:cNvPr id="9" name="AutoShape 2"/>
          <p:cNvCxnSpPr>
            <a:cxnSpLocks noChangeShapeType="1"/>
          </p:cNvCxnSpPr>
          <p:nvPr/>
        </p:nvCxnSpPr>
        <p:spPr bwMode="auto">
          <a:xfrm>
            <a:off x="865188" y="927082"/>
            <a:ext cx="7524750" cy="1588"/>
          </a:xfrm>
          <a:prstGeom prst="straightConnector1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</p:spPr>
      </p:cxn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5"/>
          <a:srcRect l="1125"/>
          <a:stretch/>
        </p:blipFill>
        <p:spPr>
          <a:xfrm>
            <a:off x="107504" y="1104900"/>
            <a:ext cx="9031733" cy="46482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403350" y="141288"/>
            <a:ext cx="7921625" cy="1055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sz="3700" b="1">
                <a:solidFill>
                  <a:srgbClr val="000000"/>
                </a:solidFill>
                <a:cs typeface="Arial" charset="0"/>
              </a:rPr>
              <a:t>PATRIMONIO</a:t>
            </a:r>
          </a:p>
        </p:txBody>
      </p:sp>
      <p:cxnSp>
        <p:nvCxnSpPr>
          <p:cNvPr id="20483" name="AutoShape 2"/>
          <p:cNvCxnSpPr>
            <a:cxnSpLocks noChangeShapeType="1"/>
          </p:cNvCxnSpPr>
          <p:nvPr/>
        </p:nvCxnSpPr>
        <p:spPr bwMode="auto">
          <a:xfrm>
            <a:off x="2124075" y="1268413"/>
            <a:ext cx="6481763" cy="3175"/>
          </a:xfrm>
          <a:prstGeom prst="straightConnector1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</p:spPr>
      </p:cxn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-36513" y="0"/>
            <a:ext cx="1619251" cy="6858000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/>
          </a:p>
        </p:txBody>
      </p:sp>
      <p:pic>
        <p:nvPicPr>
          <p:cNvPr id="9221" name="Picture 4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 l="13789" r="41914" b="68059"/>
          <a:stretch>
            <a:fillRect/>
          </a:stretch>
        </p:blipFill>
        <p:spPr bwMode="auto">
          <a:xfrm>
            <a:off x="-36513" y="79375"/>
            <a:ext cx="1728788" cy="757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486" name="5 CuadroTexto"/>
          <p:cNvSpPr txBox="1">
            <a:spLocks noChangeArrowheads="1"/>
          </p:cNvSpPr>
          <p:nvPr/>
        </p:nvSpPr>
        <p:spPr bwMode="auto">
          <a:xfrm>
            <a:off x="2124075" y="2781300"/>
            <a:ext cx="6596063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buClr>
                <a:srgbClr val="000000"/>
              </a:buClr>
              <a:buSzPct val="100000"/>
            </a:pPr>
            <a:r>
              <a:rPr lang="es-MX" dirty="0">
                <a:solidFill>
                  <a:schemeClr val="tx1"/>
                </a:solidFill>
              </a:rPr>
              <a:t>Se tiene un fondo de reserva para emergencias de 11 millones permanentemente para asegurar los servicios públicos generales que presta la Asociación y disponer del excedente para invertirlo en proyectos especiales y mejoras en el Fraccionamiento. </a:t>
            </a:r>
          </a:p>
          <a:p>
            <a:pPr algn="just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MX" dirty="0">
                <a:solidFill>
                  <a:schemeClr val="tx1"/>
                </a:solidFill>
              </a:rPr>
              <a:t> </a:t>
            </a:r>
          </a:p>
          <a:p>
            <a:pPr algn="just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 dirty="0">
              <a:solidFill>
                <a:schemeClr val="tx1"/>
              </a:solidFill>
            </a:endParaRPr>
          </a:p>
          <a:p>
            <a:pPr algn="just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MX" dirty="0">
                <a:solidFill>
                  <a:schemeClr val="tx1"/>
                </a:solidFill>
              </a:rPr>
              <a:t>Se propone aumentar el fondo de reserva de 10’000,000.00 a $12’000,000.00 de pesos.</a:t>
            </a:r>
          </a:p>
        </p:txBody>
      </p:sp>
      <p:sp>
        <p:nvSpPr>
          <p:cNvPr id="7" name="5 CuadroTexto"/>
          <p:cNvSpPr txBox="1">
            <a:spLocks noChangeArrowheads="1"/>
          </p:cNvSpPr>
          <p:nvPr/>
        </p:nvSpPr>
        <p:spPr bwMode="auto">
          <a:xfrm>
            <a:off x="2124075" y="1773238"/>
            <a:ext cx="648176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MX" dirty="0">
                <a:solidFill>
                  <a:schemeClr val="tx1"/>
                </a:solidFill>
              </a:rPr>
              <a:t>El patrimonio de la Asociación al 31 de diciembre del 2023 es de: $26’295,596.66 pesos.</a:t>
            </a:r>
          </a:p>
          <a:p>
            <a:pPr algn="just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/>
      <p:bldP spid="2048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403350" y="141288"/>
            <a:ext cx="7921625" cy="1055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sz="3700" b="1">
                <a:solidFill>
                  <a:srgbClr val="000000"/>
                </a:solidFill>
                <a:cs typeface="Arial" charset="0"/>
              </a:rPr>
              <a:t>AUDITORIA </a:t>
            </a:r>
            <a:endParaRPr lang="es-MX" sz="3700" b="1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18435" name="AutoShape 2"/>
          <p:cNvCxnSpPr>
            <a:cxnSpLocks noChangeShapeType="1"/>
          </p:cNvCxnSpPr>
          <p:nvPr/>
        </p:nvCxnSpPr>
        <p:spPr bwMode="auto">
          <a:xfrm>
            <a:off x="2124075" y="1268413"/>
            <a:ext cx="6481763" cy="3175"/>
          </a:xfrm>
          <a:prstGeom prst="straightConnector1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</p:spPr>
      </p:cxn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-36513" y="0"/>
            <a:ext cx="1619251" cy="6858000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/>
          </a:p>
        </p:txBody>
      </p:sp>
      <p:pic>
        <p:nvPicPr>
          <p:cNvPr id="10245" name="Picture 4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 l="13789" r="41914" b="68059"/>
          <a:stretch>
            <a:fillRect/>
          </a:stretch>
        </p:blipFill>
        <p:spPr bwMode="auto">
          <a:xfrm>
            <a:off x="-36513" y="79375"/>
            <a:ext cx="1728788" cy="757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246" name="9 Rectángulo"/>
          <p:cNvSpPr>
            <a:spLocks noChangeArrowheads="1"/>
          </p:cNvSpPr>
          <p:nvPr/>
        </p:nvSpPr>
        <p:spPr bwMode="auto">
          <a:xfrm>
            <a:off x="2143108" y="2000240"/>
            <a:ext cx="6408738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MX" sz="2400" dirty="0">
                <a:solidFill>
                  <a:schemeClr val="tx1"/>
                </a:solidFill>
              </a:rPr>
              <a:t>Como todos los años, los Estados Financieros del Ejercicio 2023 fueron auditados por el C.P. Mario Hernández Márquez del Despacho “Márquez Contadores Públicos” de la Ciudad de México.</a:t>
            </a:r>
          </a:p>
          <a:p>
            <a:pPr algn="just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ES" sz="2400" dirty="0">
              <a:solidFill>
                <a:schemeClr val="tx1"/>
              </a:solidFill>
            </a:endParaRPr>
          </a:p>
          <a:p>
            <a:pPr algn="just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ES" sz="2400" dirty="0">
                <a:solidFill>
                  <a:schemeClr val="tx1"/>
                </a:solidFill>
              </a:rPr>
              <a:t>Copia del dictamen forma parte del manual con Informe de la Mesa Directiva.</a:t>
            </a:r>
            <a:endParaRPr lang="es-MX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/>
    </p:bld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5992</TotalTime>
  <Words>636</Words>
  <Application>Microsoft Office PowerPoint</Application>
  <PresentationFormat>Presentación en pantalla (4:3)</PresentationFormat>
  <Paragraphs>118</Paragraphs>
  <Slides>16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Calibri</vt:lpstr>
      <vt:lpstr>Monotype Corsiva</vt:lpstr>
      <vt:lpstr>Times New Roman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galba</dc:creator>
  <cp:lastModifiedBy>Paz</cp:lastModifiedBy>
  <cp:revision>480</cp:revision>
  <cp:lastPrinted>2024-05-09T20:28:35Z</cp:lastPrinted>
  <dcterms:created xsi:type="dcterms:W3CDTF">2011-10-24T20:28:10Z</dcterms:created>
  <dcterms:modified xsi:type="dcterms:W3CDTF">2024-05-09T20:44:44Z</dcterms:modified>
</cp:coreProperties>
</file>